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18"/>
  </p:notesMasterIdLst>
  <p:sldIdLst>
    <p:sldId id="256" r:id="rId2"/>
    <p:sldId id="262" r:id="rId3"/>
    <p:sldId id="257" r:id="rId4"/>
    <p:sldId id="258" r:id="rId5"/>
    <p:sldId id="259" r:id="rId6"/>
    <p:sldId id="263" r:id="rId7"/>
    <p:sldId id="266" r:id="rId8"/>
    <p:sldId id="264" r:id="rId9"/>
    <p:sldId id="265" r:id="rId10"/>
    <p:sldId id="267" r:id="rId11"/>
    <p:sldId id="261" r:id="rId12"/>
    <p:sldId id="268" r:id="rId13"/>
    <p:sldId id="269" r:id="rId14"/>
    <p:sldId id="270" r:id="rId15"/>
    <p:sldId id="271" r:id="rId16"/>
    <p:sldId id="260" r:id="rId17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32"/>
    <p:restoredTop sz="94640"/>
  </p:normalViewPr>
  <p:slideViewPr>
    <p:cSldViewPr snapToGrid="0" snapToObjects="1">
      <p:cViewPr>
        <p:scale>
          <a:sx n="104" d="100"/>
          <a:sy n="104" d="100"/>
        </p:scale>
        <p:origin x="144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0B5989-205C-1248-B2FA-0EA9C2E1E491}" type="doc">
      <dgm:prSet loTypeId="urn:microsoft.com/office/officeart/2005/8/layout/hProcess10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4213F12-FF56-134C-BDAA-D1F7C3CE0059}">
      <dgm:prSet phldrT="[Text]"/>
      <dgm:spPr/>
      <dgm:t>
        <a:bodyPr/>
        <a:lstStyle/>
        <a:p>
          <a:pPr rtl="0"/>
          <a:r>
            <a:rPr lang="en-GB" dirty="0"/>
            <a:t>Relation of economic indicators with Suicide rates ?</a:t>
          </a:r>
        </a:p>
      </dgm:t>
    </dgm:pt>
    <dgm:pt modelId="{74EB317A-7865-8342-AD53-7A0511CFFF6A}" type="parTrans" cxnId="{A1EF382D-FF24-0D48-AF72-18C4A38EF7C1}">
      <dgm:prSet/>
      <dgm:spPr/>
      <dgm:t>
        <a:bodyPr/>
        <a:lstStyle/>
        <a:p>
          <a:endParaRPr lang="en-GB"/>
        </a:p>
      </dgm:t>
    </dgm:pt>
    <dgm:pt modelId="{7BE7539D-3457-8F4D-8B29-65D21383DDCC}" type="sibTrans" cxnId="{A1EF382D-FF24-0D48-AF72-18C4A38EF7C1}">
      <dgm:prSet/>
      <dgm:spPr/>
      <dgm:t>
        <a:bodyPr/>
        <a:lstStyle/>
        <a:p>
          <a:endParaRPr lang="en-GB"/>
        </a:p>
      </dgm:t>
    </dgm:pt>
    <dgm:pt modelId="{6A90FD71-FE2E-9046-8862-D7031D078FBD}">
      <dgm:prSet phldrT="[Text]"/>
      <dgm:spPr/>
      <dgm:t>
        <a:bodyPr/>
        <a:lstStyle/>
        <a:p>
          <a:pPr rtl="0"/>
          <a:r>
            <a:rPr lang="en-GB" dirty="0"/>
            <a:t>Distribution between Demographics &amp; Suicide </a:t>
          </a:r>
        </a:p>
      </dgm:t>
    </dgm:pt>
    <dgm:pt modelId="{EC3F179B-97F1-1A48-8E77-8B48DCC1EBD9}" type="parTrans" cxnId="{7533D9AE-ED44-0D40-BE9E-7CDE8A3418FF}">
      <dgm:prSet/>
      <dgm:spPr/>
      <dgm:t>
        <a:bodyPr/>
        <a:lstStyle/>
        <a:p>
          <a:endParaRPr lang="en-GB"/>
        </a:p>
      </dgm:t>
    </dgm:pt>
    <dgm:pt modelId="{B51294C6-1DB4-CB4A-81ED-3C192FE7BCA1}" type="sibTrans" cxnId="{7533D9AE-ED44-0D40-BE9E-7CDE8A3418FF}">
      <dgm:prSet/>
      <dgm:spPr/>
      <dgm:t>
        <a:bodyPr/>
        <a:lstStyle/>
        <a:p>
          <a:endParaRPr lang="en-GB"/>
        </a:p>
      </dgm:t>
    </dgm:pt>
    <dgm:pt modelId="{DE7F4A39-794C-BE43-9AFB-0E51B704B5B5}">
      <dgm:prSet phldrT="[Text]"/>
      <dgm:spPr/>
      <dgm:t>
        <a:bodyPr/>
        <a:lstStyle/>
        <a:p>
          <a:pPr rtl="0"/>
          <a:r>
            <a:rPr lang="en-GB" dirty="0"/>
            <a:t>Trend of reported Suicide case </a:t>
          </a:r>
        </a:p>
      </dgm:t>
    </dgm:pt>
    <dgm:pt modelId="{9EC9AACA-4ABD-E446-B215-243E4932B397}" type="parTrans" cxnId="{B91A0A9E-8A49-E64C-A1E9-525CC2F1C905}">
      <dgm:prSet/>
      <dgm:spPr/>
      <dgm:t>
        <a:bodyPr/>
        <a:lstStyle/>
        <a:p>
          <a:endParaRPr lang="en-GB"/>
        </a:p>
      </dgm:t>
    </dgm:pt>
    <dgm:pt modelId="{B25C0C0A-A058-2243-AE8B-4C9142A5E8B0}" type="sibTrans" cxnId="{B91A0A9E-8A49-E64C-A1E9-525CC2F1C905}">
      <dgm:prSet/>
      <dgm:spPr/>
      <dgm:t>
        <a:bodyPr/>
        <a:lstStyle/>
        <a:p>
          <a:endParaRPr lang="en-GB"/>
        </a:p>
      </dgm:t>
    </dgm:pt>
    <dgm:pt modelId="{78344DF5-85EC-AE4B-8661-82282BFEC4BD}" type="pres">
      <dgm:prSet presAssocID="{1B0B5989-205C-1248-B2FA-0EA9C2E1E491}" presName="Name0" presStyleCnt="0">
        <dgm:presLayoutVars>
          <dgm:dir/>
          <dgm:resizeHandles val="exact"/>
        </dgm:presLayoutVars>
      </dgm:prSet>
      <dgm:spPr/>
    </dgm:pt>
    <dgm:pt modelId="{08B7C2C2-69DA-414D-B6C5-A34B44D9AF34}" type="pres">
      <dgm:prSet presAssocID="{34213F12-FF56-134C-BDAA-D1F7C3CE0059}" presName="composite" presStyleCnt="0"/>
      <dgm:spPr/>
    </dgm:pt>
    <dgm:pt modelId="{98B0E03A-8C53-824F-AF5D-5D1EA9F72522}" type="pres">
      <dgm:prSet presAssocID="{34213F12-FF56-134C-BDAA-D1F7C3CE0059}" presName="imagSh" presStyleLbl="bgImgPlace1" presStyleIdx="0" presStyleCnt="3"/>
      <dgm:spPr/>
    </dgm:pt>
    <dgm:pt modelId="{00E6E71C-BF11-3F42-B5A8-A8134F05525B}" type="pres">
      <dgm:prSet presAssocID="{34213F12-FF56-134C-BDAA-D1F7C3CE0059}" presName="txNode" presStyleLbl="node1" presStyleIdx="0" presStyleCnt="3">
        <dgm:presLayoutVars>
          <dgm:bulletEnabled val="1"/>
        </dgm:presLayoutVars>
      </dgm:prSet>
      <dgm:spPr/>
    </dgm:pt>
    <dgm:pt modelId="{DB76A2D0-56AF-6A4D-9B68-C450A6573653}" type="pres">
      <dgm:prSet presAssocID="{7BE7539D-3457-8F4D-8B29-65D21383DDCC}" presName="sibTrans" presStyleLbl="sibTrans2D1" presStyleIdx="0" presStyleCnt="2"/>
      <dgm:spPr/>
    </dgm:pt>
    <dgm:pt modelId="{A38E181B-6EB0-7040-B199-4EB2F7BFE1D5}" type="pres">
      <dgm:prSet presAssocID="{7BE7539D-3457-8F4D-8B29-65D21383DDCC}" presName="connTx" presStyleLbl="sibTrans2D1" presStyleIdx="0" presStyleCnt="2"/>
      <dgm:spPr/>
    </dgm:pt>
    <dgm:pt modelId="{C876DD28-3F02-8F40-B856-5C088EC8559B}" type="pres">
      <dgm:prSet presAssocID="{6A90FD71-FE2E-9046-8862-D7031D078FBD}" presName="composite" presStyleCnt="0"/>
      <dgm:spPr/>
    </dgm:pt>
    <dgm:pt modelId="{4E85D588-6D35-CA4A-8AAC-CCA653635CBB}" type="pres">
      <dgm:prSet presAssocID="{6A90FD71-FE2E-9046-8862-D7031D078FBD}" presName="imagSh" presStyleLbl="bgImgPlace1" presStyleIdx="1" presStyleCnt="3"/>
      <dgm:spPr/>
    </dgm:pt>
    <dgm:pt modelId="{93F10905-771F-234B-8124-2E5C83515BE7}" type="pres">
      <dgm:prSet presAssocID="{6A90FD71-FE2E-9046-8862-D7031D078FBD}" presName="txNode" presStyleLbl="node1" presStyleIdx="1" presStyleCnt="3" custLinFactNeighborX="-3630" custLinFactNeighborY="-1070">
        <dgm:presLayoutVars>
          <dgm:bulletEnabled val="1"/>
        </dgm:presLayoutVars>
      </dgm:prSet>
      <dgm:spPr/>
    </dgm:pt>
    <dgm:pt modelId="{13E555DE-BBF3-3D4A-9C5A-BFA9FD6A4C47}" type="pres">
      <dgm:prSet presAssocID="{B51294C6-1DB4-CB4A-81ED-3C192FE7BCA1}" presName="sibTrans" presStyleLbl="sibTrans2D1" presStyleIdx="1" presStyleCnt="2"/>
      <dgm:spPr/>
    </dgm:pt>
    <dgm:pt modelId="{9F04A977-BECF-C74B-B71D-274E82E7E61B}" type="pres">
      <dgm:prSet presAssocID="{B51294C6-1DB4-CB4A-81ED-3C192FE7BCA1}" presName="connTx" presStyleLbl="sibTrans2D1" presStyleIdx="1" presStyleCnt="2"/>
      <dgm:spPr/>
    </dgm:pt>
    <dgm:pt modelId="{337F4327-7D4A-734A-9859-9A6BC468E480}" type="pres">
      <dgm:prSet presAssocID="{DE7F4A39-794C-BE43-9AFB-0E51B704B5B5}" presName="composite" presStyleCnt="0"/>
      <dgm:spPr/>
    </dgm:pt>
    <dgm:pt modelId="{D784B86F-D814-304C-8988-6456CB876F67}" type="pres">
      <dgm:prSet presAssocID="{DE7F4A39-794C-BE43-9AFB-0E51B704B5B5}" presName="imagSh" presStyleLbl="bgImgPlace1" presStyleIdx="2" presStyleCnt="3"/>
      <dgm:spPr/>
    </dgm:pt>
    <dgm:pt modelId="{D316B11D-4727-8146-9949-9D9F6F552A20}" type="pres">
      <dgm:prSet presAssocID="{DE7F4A39-794C-BE43-9AFB-0E51B704B5B5}" presName="txNode" presStyleLbl="node1" presStyleIdx="2" presStyleCnt="3">
        <dgm:presLayoutVars>
          <dgm:bulletEnabled val="1"/>
        </dgm:presLayoutVars>
      </dgm:prSet>
      <dgm:spPr/>
    </dgm:pt>
  </dgm:ptLst>
  <dgm:cxnLst>
    <dgm:cxn modelId="{CAFF6E0E-3E50-8043-BA87-888ABA31762E}" type="presOf" srcId="{B51294C6-1DB4-CB4A-81ED-3C192FE7BCA1}" destId="{9F04A977-BECF-C74B-B71D-274E82E7E61B}" srcOrd="1" destOrd="0" presId="urn:microsoft.com/office/officeart/2005/8/layout/hProcess10"/>
    <dgm:cxn modelId="{A1EF382D-FF24-0D48-AF72-18C4A38EF7C1}" srcId="{1B0B5989-205C-1248-B2FA-0EA9C2E1E491}" destId="{34213F12-FF56-134C-BDAA-D1F7C3CE0059}" srcOrd="0" destOrd="0" parTransId="{74EB317A-7865-8342-AD53-7A0511CFFF6A}" sibTransId="{7BE7539D-3457-8F4D-8B29-65D21383DDCC}"/>
    <dgm:cxn modelId="{FBA7F836-3AAC-904A-80F0-1C98013644D0}" type="presOf" srcId="{1B0B5989-205C-1248-B2FA-0EA9C2E1E491}" destId="{78344DF5-85EC-AE4B-8661-82282BFEC4BD}" srcOrd="0" destOrd="0" presId="urn:microsoft.com/office/officeart/2005/8/layout/hProcess10"/>
    <dgm:cxn modelId="{5A98DA4B-A2F6-8E45-B8C0-3B82C2F6E1DD}" type="presOf" srcId="{B51294C6-1DB4-CB4A-81ED-3C192FE7BCA1}" destId="{13E555DE-BBF3-3D4A-9C5A-BFA9FD6A4C47}" srcOrd="0" destOrd="0" presId="urn:microsoft.com/office/officeart/2005/8/layout/hProcess10"/>
    <dgm:cxn modelId="{010CF582-B8DD-484E-8ED4-D41025AB9170}" type="presOf" srcId="{34213F12-FF56-134C-BDAA-D1F7C3CE0059}" destId="{00E6E71C-BF11-3F42-B5A8-A8134F05525B}" srcOrd="0" destOrd="0" presId="urn:microsoft.com/office/officeart/2005/8/layout/hProcess10"/>
    <dgm:cxn modelId="{D260BD83-8EB1-744D-AB03-752F40776866}" type="presOf" srcId="{6A90FD71-FE2E-9046-8862-D7031D078FBD}" destId="{93F10905-771F-234B-8124-2E5C83515BE7}" srcOrd="0" destOrd="0" presId="urn:microsoft.com/office/officeart/2005/8/layout/hProcess10"/>
    <dgm:cxn modelId="{B7057698-B4F5-4546-8383-5866C291B166}" type="presOf" srcId="{7BE7539D-3457-8F4D-8B29-65D21383DDCC}" destId="{A38E181B-6EB0-7040-B199-4EB2F7BFE1D5}" srcOrd="1" destOrd="0" presId="urn:microsoft.com/office/officeart/2005/8/layout/hProcess10"/>
    <dgm:cxn modelId="{DD707A9B-E62B-EE4E-865C-425718A3328C}" type="presOf" srcId="{DE7F4A39-794C-BE43-9AFB-0E51B704B5B5}" destId="{D316B11D-4727-8146-9949-9D9F6F552A20}" srcOrd="0" destOrd="0" presId="urn:microsoft.com/office/officeart/2005/8/layout/hProcess10"/>
    <dgm:cxn modelId="{B91A0A9E-8A49-E64C-A1E9-525CC2F1C905}" srcId="{1B0B5989-205C-1248-B2FA-0EA9C2E1E491}" destId="{DE7F4A39-794C-BE43-9AFB-0E51B704B5B5}" srcOrd="2" destOrd="0" parTransId="{9EC9AACA-4ABD-E446-B215-243E4932B397}" sibTransId="{B25C0C0A-A058-2243-AE8B-4C9142A5E8B0}"/>
    <dgm:cxn modelId="{7533D9AE-ED44-0D40-BE9E-7CDE8A3418FF}" srcId="{1B0B5989-205C-1248-B2FA-0EA9C2E1E491}" destId="{6A90FD71-FE2E-9046-8862-D7031D078FBD}" srcOrd="1" destOrd="0" parTransId="{EC3F179B-97F1-1A48-8E77-8B48DCC1EBD9}" sibTransId="{B51294C6-1DB4-CB4A-81ED-3C192FE7BCA1}"/>
    <dgm:cxn modelId="{7547A4B2-BDB3-7741-98C1-E24566957ED0}" type="presOf" srcId="{7BE7539D-3457-8F4D-8B29-65D21383DDCC}" destId="{DB76A2D0-56AF-6A4D-9B68-C450A6573653}" srcOrd="0" destOrd="0" presId="urn:microsoft.com/office/officeart/2005/8/layout/hProcess10"/>
    <dgm:cxn modelId="{59F9549A-DF33-9049-B1BF-743419D9564E}" type="presParOf" srcId="{78344DF5-85EC-AE4B-8661-82282BFEC4BD}" destId="{08B7C2C2-69DA-414D-B6C5-A34B44D9AF34}" srcOrd="0" destOrd="0" presId="urn:microsoft.com/office/officeart/2005/8/layout/hProcess10"/>
    <dgm:cxn modelId="{B46D685D-D679-924A-B91E-45299F0A81A9}" type="presParOf" srcId="{08B7C2C2-69DA-414D-B6C5-A34B44D9AF34}" destId="{98B0E03A-8C53-824F-AF5D-5D1EA9F72522}" srcOrd="0" destOrd="0" presId="urn:microsoft.com/office/officeart/2005/8/layout/hProcess10"/>
    <dgm:cxn modelId="{0D915027-1337-1D49-B326-01771A51DA6A}" type="presParOf" srcId="{08B7C2C2-69DA-414D-B6C5-A34B44D9AF34}" destId="{00E6E71C-BF11-3F42-B5A8-A8134F05525B}" srcOrd="1" destOrd="0" presId="urn:microsoft.com/office/officeart/2005/8/layout/hProcess10"/>
    <dgm:cxn modelId="{AC5ACB25-77FF-7E4C-9993-4436AA228172}" type="presParOf" srcId="{78344DF5-85EC-AE4B-8661-82282BFEC4BD}" destId="{DB76A2D0-56AF-6A4D-9B68-C450A6573653}" srcOrd="1" destOrd="0" presId="urn:microsoft.com/office/officeart/2005/8/layout/hProcess10"/>
    <dgm:cxn modelId="{A259AFA6-3936-274D-8702-17408A5BDF5D}" type="presParOf" srcId="{DB76A2D0-56AF-6A4D-9B68-C450A6573653}" destId="{A38E181B-6EB0-7040-B199-4EB2F7BFE1D5}" srcOrd="0" destOrd="0" presId="urn:microsoft.com/office/officeart/2005/8/layout/hProcess10"/>
    <dgm:cxn modelId="{CE2BF98D-D0AC-414F-8B38-218FC2440893}" type="presParOf" srcId="{78344DF5-85EC-AE4B-8661-82282BFEC4BD}" destId="{C876DD28-3F02-8F40-B856-5C088EC8559B}" srcOrd="2" destOrd="0" presId="urn:microsoft.com/office/officeart/2005/8/layout/hProcess10"/>
    <dgm:cxn modelId="{A667E93C-F8B8-0A44-A722-623324B3B16E}" type="presParOf" srcId="{C876DD28-3F02-8F40-B856-5C088EC8559B}" destId="{4E85D588-6D35-CA4A-8AAC-CCA653635CBB}" srcOrd="0" destOrd="0" presId="urn:microsoft.com/office/officeart/2005/8/layout/hProcess10"/>
    <dgm:cxn modelId="{8A9D191B-3EA1-0040-87F2-38BDF5599F19}" type="presParOf" srcId="{C876DD28-3F02-8F40-B856-5C088EC8559B}" destId="{93F10905-771F-234B-8124-2E5C83515BE7}" srcOrd="1" destOrd="0" presId="urn:microsoft.com/office/officeart/2005/8/layout/hProcess10"/>
    <dgm:cxn modelId="{FABF869C-F205-C244-A846-569C648BC279}" type="presParOf" srcId="{78344DF5-85EC-AE4B-8661-82282BFEC4BD}" destId="{13E555DE-BBF3-3D4A-9C5A-BFA9FD6A4C47}" srcOrd="3" destOrd="0" presId="urn:microsoft.com/office/officeart/2005/8/layout/hProcess10"/>
    <dgm:cxn modelId="{4146D612-4826-CF4A-A79B-938F145010A3}" type="presParOf" srcId="{13E555DE-BBF3-3D4A-9C5A-BFA9FD6A4C47}" destId="{9F04A977-BECF-C74B-B71D-274E82E7E61B}" srcOrd="0" destOrd="0" presId="urn:microsoft.com/office/officeart/2005/8/layout/hProcess10"/>
    <dgm:cxn modelId="{F2C97778-425B-1A4B-8540-32E70A42C46A}" type="presParOf" srcId="{78344DF5-85EC-AE4B-8661-82282BFEC4BD}" destId="{337F4327-7D4A-734A-9859-9A6BC468E480}" srcOrd="4" destOrd="0" presId="urn:microsoft.com/office/officeart/2005/8/layout/hProcess10"/>
    <dgm:cxn modelId="{D2B2A128-4BB4-7743-B9F8-741D4842F906}" type="presParOf" srcId="{337F4327-7D4A-734A-9859-9A6BC468E480}" destId="{D784B86F-D814-304C-8988-6456CB876F67}" srcOrd="0" destOrd="0" presId="urn:microsoft.com/office/officeart/2005/8/layout/hProcess10"/>
    <dgm:cxn modelId="{4D1D20BB-4435-BC47-BDD0-E495BDC53A22}" type="presParOf" srcId="{337F4327-7D4A-734A-9859-9A6BC468E480}" destId="{D316B11D-4727-8146-9949-9D9F6F552A20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854C36-184D-4321-8E42-71B8C2CA191C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FBCA784-A6F0-4FCB-BD0C-626BCBDCF605}">
      <dgm:prSet custT="1"/>
      <dgm:spPr/>
      <dgm:t>
        <a:bodyPr/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32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Unemployment &amp; Suicide Rate (100k)</a:t>
          </a:r>
          <a:endParaRPr lang="en-US" sz="32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Avenir Next LT Pro"/>
            <a:ea typeface="+mn-ea"/>
            <a:cs typeface="+mn-cs"/>
          </a:endParaRPr>
        </a:p>
      </dgm:t>
    </dgm:pt>
    <dgm:pt modelId="{11596F4B-618E-4D17-88FF-70DD007C7C31}" type="parTrans" cxnId="{1AE7241B-2D69-4DB3-A5DD-ED4DA937F8E7}">
      <dgm:prSet/>
      <dgm:spPr/>
      <dgm:t>
        <a:bodyPr/>
        <a:lstStyle/>
        <a:p>
          <a:endParaRPr lang="en-US"/>
        </a:p>
      </dgm:t>
    </dgm:pt>
    <dgm:pt modelId="{AD538ED8-3295-464F-B125-CB3C84CC6F96}" type="sibTrans" cxnId="{1AE7241B-2D69-4DB3-A5DD-ED4DA937F8E7}">
      <dgm:prSet/>
      <dgm:spPr/>
      <dgm:t>
        <a:bodyPr/>
        <a:lstStyle/>
        <a:p>
          <a:endParaRPr lang="en-US"/>
        </a:p>
      </dgm:t>
    </dgm:pt>
    <dgm:pt modelId="{B289B70B-4665-46CC-941F-22F7A74454B7}">
      <dgm:prSet custT="1"/>
      <dgm:spPr/>
      <dgm:t>
        <a:bodyPr/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32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Gender &amp; Age Distribution Sun-Burst Chart</a:t>
          </a:r>
          <a:endParaRPr lang="en-US" sz="32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Avenir Next LT Pro"/>
            <a:ea typeface="+mn-ea"/>
            <a:cs typeface="+mn-cs"/>
          </a:endParaRPr>
        </a:p>
      </dgm:t>
    </dgm:pt>
    <dgm:pt modelId="{D9D9CA83-001E-4F09-9C32-3DBA033A5DC1}" type="parTrans" cxnId="{97EB73CC-953B-4846-B551-60DCD695407C}">
      <dgm:prSet/>
      <dgm:spPr/>
      <dgm:t>
        <a:bodyPr/>
        <a:lstStyle/>
        <a:p>
          <a:endParaRPr lang="en-US"/>
        </a:p>
      </dgm:t>
    </dgm:pt>
    <dgm:pt modelId="{5D655EAC-8B85-423F-8241-13B98A1665F6}" type="sibTrans" cxnId="{97EB73CC-953B-4846-B551-60DCD695407C}">
      <dgm:prSet/>
      <dgm:spPr/>
      <dgm:t>
        <a:bodyPr/>
        <a:lstStyle/>
        <a:p>
          <a:endParaRPr lang="en-US"/>
        </a:p>
      </dgm:t>
    </dgm:pt>
    <dgm:pt modelId="{74B441CB-D34B-4C01-A139-7486FA729110}">
      <dgm:prSet custT="1"/>
      <dgm:spPr/>
      <dgm:t>
        <a:bodyPr/>
        <a:lstStyle/>
        <a:p>
          <a:r>
            <a:rPr lang="en-PK" sz="3200" dirty="0"/>
            <a:t>Yearly Trend for Suicide from 2010 to 2015</a:t>
          </a:r>
          <a:endParaRPr lang="en-US" sz="3200" dirty="0"/>
        </a:p>
      </dgm:t>
    </dgm:pt>
    <dgm:pt modelId="{5C426EEA-1555-4B53-A633-9A75319C9EED}" type="sibTrans" cxnId="{6CAEE49C-A385-4EFF-B95A-4F470428850C}">
      <dgm:prSet/>
      <dgm:spPr/>
      <dgm:t>
        <a:bodyPr/>
        <a:lstStyle/>
        <a:p>
          <a:endParaRPr lang="en-US"/>
        </a:p>
      </dgm:t>
    </dgm:pt>
    <dgm:pt modelId="{AD87ECB5-2D76-46F6-99E0-5A2062A37C77}" type="parTrans" cxnId="{6CAEE49C-A385-4EFF-B95A-4F470428850C}">
      <dgm:prSet/>
      <dgm:spPr/>
      <dgm:t>
        <a:bodyPr/>
        <a:lstStyle/>
        <a:p>
          <a:endParaRPr lang="en-US"/>
        </a:p>
      </dgm:t>
    </dgm:pt>
    <dgm:pt modelId="{0BD04B85-B2BD-4DE4-B557-D0F90FF8315E}">
      <dgm:prSet custT="1"/>
      <dgm:spPr/>
      <dgm:t>
        <a:bodyPr/>
        <a:lstStyle/>
        <a:p>
          <a:r>
            <a:rPr lang="en-PK" sz="3200" dirty="0"/>
            <a:t>GDP per capita &amp; Suicide Rate (100k)</a:t>
          </a:r>
          <a:endParaRPr lang="en-US" sz="3200" dirty="0"/>
        </a:p>
      </dgm:t>
    </dgm:pt>
    <dgm:pt modelId="{A73490EA-797C-4FCF-B3C7-5B092FC0A4FC}" type="sibTrans" cxnId="{115E1EC1-C1F1-49A3-8A72-7ABEB665F60C}">
      <dgm:prSet/>
      <dgm:spPr/>
      <dgm:t>
        <a:bodyPr/>
        <a:lstStyle/>
        <a:p>
          <a:endParaRPr lang="en-US"/>
        </a:p>
      </dgm:t>
    </dgm:pt>
    <dgm:pt modelId="{8743C468-FBD5-46E0-8A6D-8A874F35447C}" type="parTrans" cxnId="{115E1EC1-C1F1-49A3-8A72-7ABEB665F60C}">
      <dgm:prSet/>
      <dgm:spPr/>
      <dgm:t>
        <a:bodyPr/>
        <a:lstStyle/>
        <a:p>
          <a:endParaRPr lang="en-US"/>
        </a:p>
      </dgm:t>
    </dgm:pt>
    <dgm:pt modelId="{A5487A11-8E59-6649-B129-9C34F5C2DD86}" type="pres">
      <dgm:prSet presAssocID="{04854C36-184D-4321-8E42-71B8C2CA191C}" presName="vert0" presStyleCnt="0">
        <dgm:presLayoutVars>
          <dgm:dir/>
          <dgm:animOne val="branch"/>
          <dgm:animLvl val="lvl"/>
        </dgm:presLayoutVars>
      </dgm:prSet>
      <dgm:spPr/>
    </dgm:pt>
    <dgm:pt modelId="{CDA08248-31FE-3646-9470-49EEE4D47AB3}" type="pres">
      <dgm:prSet presAssocID="{DFBCA784-A6F0-4FCB-BD0C-626BCBDCF605}" presName="thickLine" presStyleLbl="alignNode1" presStyleIdx="0" presStyleCnt="4"/>
      <dgm:spPr/>
    </dgm:pt>
    <dgm:pt modelId="{487AA8E3-9748-0D4B-A237-8310E8A461F0}" type="pres">
      <dgm:prSet presAssocID="{DFBCA784-A6F0-4FCB-BD0C-626BCBDCF605}" presName="horz1" presStyleCnt="0"/>
      <dgm:spPr/>
    </dgm:pt>
    <dgm:pt modelId="{1139C13B-3B78-7541-9853-F0A0BC17D47F}" type="pres">
      <dgm:prSet presAssocID="{DFBCA784-A6F0-4FCB-BD0C-626BCBDCF605}" presName="tx1" presStyleLbl="revTx" presStyleIdx="0" presStyleCnt="4"/>
      <dgm:spPr/>
    </dgm:pt>
    <dgm:pt modelId="{2A2534E1-4176-8940-88CC-BCFC24132EEA}" type="pres">
      <dgm:prSet presAssocID="{DFBCA784-A6F0-4FCB-BD0C-626BCBDCF605}" presName="vert1" presStyleCnt="0"/>
      <dgm:spPr/>
    </dgm:pt>
    <dgm:pt modelId="{FF55D1EF-FF99-BA4B-8F9D-079F6764AE17}" type="pres">
      <dgm:prSet presAssocID="{B289B70B-4665-46CC-941F-22F7A74454B7}" presName="thickLine" presStyleLbl="alignNode1" presStyleIdx="1" presStyleCnt="4"/>
      <dgm:spPr/>
    </dgm:pt>
    <dgm:pt modelId="{80B8AFCE-837A-AB4E-A429-49A1AD70D221}" type="pres">
      <dgm:prSet presAssocID="{B289B70B-4665-46CC-941F-22F7A74454B7}" presName="horz1" presStyleCnt="0"/>
      <dgm:spPr/>
    </dgm:pt>
    <dgm:pt modelId="{46539630-922F-2345-813B-FF6405398B8D}" type="pres">
      <dgm:prSet presAssocID="{B289B70B-4665-46CC-941F-22F7A74454B7}" presName="tx1" presStyleLbl="revTx" presStyleIdx="1" presStyleCnt="4"/>
      <dgm:spPr/>
    </dgm:pt>
    <dgm:pt modelId="{E82A8C23-EC72-3842-82AE-7BA0F723051D}" type="pres">
      <dgm:prSet presAssocID="{B289B70B-4665-46CC-941F-22F7A74454B7}" presName="vert1" presStyleCnt="0"/>
      <dgm:spPr/>
    </dgm:pt>
    <dgm:pt modelId="{7EF8B7A7-2D1D-9047-BC58-00222CFD69B4}" type="pres">
      <dgm:prSet presAssocID="{0BD04B85-B2BD-4DE4-B557-D0F90FF8315E}" presName="thickLine" presStyleLbl="alignNode1" presStyleIdx="2" presStyleCnt="4"/>
      <dgm:spPr/>
    </dgm:pt>
    <dgm:pt modelId="{5BBD02C1-D959-AD47-B5C6-B296641B00A3}" type="pres">
      <dgm:prSet presAssocID="{0BD04B85-B2BD-4DE4-B557-D0F90FF8315E}" presName="horz1" presStyleCnt="0"/>
      <dgm:spPr/>
    </dgm:pt>
    <dgm:pt modelId="{F59158C8-7346-994D-8DFD-9F928D1ACC97}" type="pres">
      <dgm:prSet presAssocID="{0BD04B85-B2BD-4DE4-B557-D0F90FF8315E}" presName="tx1" presStyleLbl="revTx" presStyleIdx="2" presStyleCnt="4"/>
      <dgm:spPr/>
    </dgm:pt>
    <dgm:pt modelId="{F73B54E2-4DBE-D147-BE6F-B33737FE2088}" type="pres">
      <dgm:prSet presAssocID="{0BD04B85-B2BD-4DE4-B557-D0F90FF8315E}" presName="vert1" presStyleCnt="0"/>
      <dgm:spPr/>
    </dgm:pt>
    <dgm:pt modelId="{DD8807E6-1845-2443-BFC0-33727D503D18}" type="pres">
      <dgm:prSet presAssocID="{74B441CB-D34B-4C01-A139-7486FA729110}" presName="thickLine" presStyleLbl="alignNode1" presStyleIdx="3" presStyleCnt="4"/>
      <dgm:spPr/>
    </dgm:pt>
    <dgm:pt modelId="{2507F8E9-4082-174D-B02C-21924EFDF70C}" type="pres">
      <dgm:prSet presAssocID="{74B441CB-D34B-4C01-A139-7486FA729110}" presName="horz1" presStyleCnt="0"/>
      <dgm:spPr/>
    </dgm:pt>
    <dgm:pt modelId="{B93A4111-8323-B24E-B334-4A703558F566}" type="pres">
      <dgm:prSet presAssocID="{74B441CB-D34B-4C01-A139-7486FA729110}" presName="tx1" presStyleLbl="revTx" presStyleIdx="3" presStyleCnt="4"/>
      <dgm:spPr/>
    </dgm:pt>
    <dgm:pt modelId="{77B359C5-6BE2-B049-9FFC-0E0B19A36901}" type="pres">
      <dgm:prSet presAssocID="{74B441CB-D34B-4C01-A139-7486FA729110}" presName="vert1" presStyleCnt="0"/>
      <dgm:spPr/>
    </dgm:pt>
  </dgm:ptLst>
  <dgm:cxnLst>
    <dgm:cxn modelId="{1AE7241B-2D69-4DB3-A5DD-ED4DA937F8E7}" srcId="{04854C36-184D-4321-8E42-71B8C2CA191C}" destId="{DFBCA784-A6F0-4FCB-BD0C-626BCBDCF605}" srcOrd="0" destOrd="0" parTransId="{11596F4B-618E-4D17-88FF-70DD007C7C31}" sibTransId="{AD538ED8-3295-464F-B125-CB3C84CC6F96}"/>
    <dgm:cxn modelId="{5A6B7531-A090-144A-82ED-5EC88E064285}" type="presOf" srcId="{B289B70B-4665-46CC-941F-22F7A74454B7}" destId="{46539630-922F-2345-813B-FF6405398B8D}" srcOrd="0" destOrd="0" presId="urn:microsoft.com/office/officeart/2008/layout/LinedList"/>
    <dgm:cxn modelId="{29F1CA51-0B6C-A94E-9A5D-7C64BA689569}" type="presOf" srcId="{0BD04B85-B2BD-4DE4-B557-D0F90FF8315E}" destId="{F59158C8-7346-994D-8DFD-9F928D1ACC97}" srcOrd="0" destOrd="0" presId="urn:microsoft.com/office/officeart/2008/layout/LinedList"/>
    <dgm:cxn modelId="{6CAEE49C-A385-4EFF-B95A-4F470428850C}" srcId="{04854C36-184D-4321-8E42-71B8C2CA191C}" destId="{74B441CB-D34B-4C01-A139-7486FA729110}" srcOrd="3" destOrd="0" parTransId="{AD87ECB5-2D76-46F6-99E0-5A2062A37C77}" sibTransId="{5C426EEA-1555-4B53-A633-9A75319C9EED}"/>
    <dgm:cxn modelId="{DFE45DAB-2534-594C-B53B-D547B61BF925}" type="presOf" srcId="{DFBCA784-A6F0-4FCB-BD0C-626BCBDCF605}" destId="{1139C13B-3B78-7541-9853-F0A0BC17D47F}" srcOrd="0" destOrd="0" presId="urn:microsoft.com/office/officeart/2008/layout/LinedList"/>
    <dgm:cxn modelId="{115E1EC1-C1F1-49A3-8A72-7ABEB665F60C}" srcId="{04854C36-184D-4321-8E42-71B8C2CA191C}" destId="{0BD04B85-B2BD-4DE4-B557-D0F90FF8315E}" srcOrd="2" destOrd="0" parTransId="{8743C468-FBD5-46E0-8A6D-8A874F35447C}" sibTransId="{A73490EA-797C-4FCF-B3C7-5B092FC0A4FC}"/>
    <dgm:cxn modelId="{83E952C6-F9EC-8E4A-A145-ADFA3197FE90}" type="presOf" srcId="{74B441CB-D34B-4C01-A139-7486FA729110}" destId="{B93A4111-8323-B24E-B334-4A703558F566}" srcOrd="0" destOrd="0" presId="urn:microsoft.com/office/officeart/2008/layout/LinedList"/>
    <dgm:cxn modelId="{97EB73CC-953B-4846-B551-60DCD695407C}" srcId="{04854C36-184D-4321-8E42-71B8C2CA191C}" destId="{B289B70B-4665-46CC-941F-22F7A74454B7}" srcOrd="1" destOrd="0" parTransId="{D9D9CA83-001E-4F09-9C32-3DBA033A5DC1}" sibTransId="{5D655EAC-8B85-423F-8241-13B98A1665F6}"/>
    <dgm:cxn modelId="{427884DD-B40B-EA47-AD00-568D6AFBE765}" type="presOf" srcId="{04854C36-184D-4321-8E42-71B8C2CA191C}" destId="{A5487A11-8E59-6649-B129-9C34F5C2DD86}" srcOrd="0" destOrd="0" presId="urn:microsoft.com/office/officeart/2008/layout/LinedList"/>
    <dgm:cxn modelId="{47CF19B1-8814-5248-8E21-A56A8A7E22FA}" type="presParOf" srcId="{A5487A11-8E59-6649-B129-9C34F5C2DD86}" destId="{CDA08248-31FE-3646-9470-49EEE4D47AB3}" srcOrd="0" destOrd="0" presId="urn:microsoft.com/office/officeart/2008/layout/LinedList"/>
    <dgm:cxn modelId="{321559C5-9CA7-AC4D-8C75-68EED764FF89}" type="presParOf" srcId="{A5487A11-8E59-6649-B129-9C34F5C2DD86}" destId="{487AA8E3-9748-0D4B-A237-8310E8A461F0}" srcOrd="1" destOrd="0" presId="urn:microsoft.com/office/officeart/2008/layout/LinedList"/>
    <dgm:cxn modelId="{ABCC34D9-43FD-4046-86D6-4485C3D17B4D}" type="presParOf" srcId="{487AA8E3-9748-0D4B-A237-8310E8A461F0}" destId="{1139C13B-3B78-7541-9853-F0A0BC17D47F}" srcOrd="0" destOrd="0" presId="urn:microsoft.com/office/officeart/2008/layout/LinedList"/>
    <dgm:cxn modelId="{C963EC61-9FC9-EF47-9AAD-AAE5E25724FA}" type="presParOf" srcId="{487AA8E3-9748-0D4B-A237-8310E8A461F0}" destId="{2A2534E1-4176-8940-88CC-BCFC24132EEA}" srcOrd="1" destOrd="0" presId="urn:microsoft.com/office/officeart/2008/layout/LinedList"/>
    <dgm:cxn modelId="{28FCC229-A4BE-9547-BFBC-B2B4FAAF25FB}" type="presParOf" srcId="{A5487A11-8E59-6649-B129-9C34F5C2DD86}" destId="{FF55D1EF-FF99-BA4B-8F9D-079F6764AE17}" srcOrd="2" destOrd="0" presId="urn:microsoft.com/office/officeart/2008/layout/LinedList"/>
    <dgm:cxn modelId="{D0A5A940-2BA5-434A-8B00-17BF52B8BABE}" type="presParOf" srcId="{A5487A11-8E59-6649-B129-9C34F5C2DD86}" destId="{80B8AFCE-837A-AB4E-A429-49A1AD70D221}" srcOrd="3" destOrd="0" presId="urn:microsoft.com/office/officeart/2008/layout/LinedList"/>
    <dgm:cxn modelId="{706AB683-0DEB-3E40-8E8B-960F264EAC27}" type="presParOf" srcId="{80B8AFCE-837A-AB4E-A429-49A1AD70D221}" destId="{46539630-922F-2345-813B-FF6405398B8D}" srcOrd="0" destOrd="0" presId="urn:microsoft.com/office/officeart/2008/layout/LinedList"/>
    <dgm:cxn modelId="{9D30CEA1-5F9E-1F44-B1B2-738614CFEDC1}" type="presParOf" srcId="{80B8AFCE-837A-AB4E-A429-49A1AD70D221}" destId="{E82A8C23-EC72-3842-82AE-7BA0F723051D}" srcOrd="1" destOrd="0" presId="urn:microsoft.com/office/officeart/2008/layout/LinedList"/>
    <dgm:cxn modelId="{5B704F25-B8FE-404E-89B0-E78D8BA4F25D}" type="presParOf" srcId="{A5487A11-8E59-6649-B129-9C34F5C2DD86}" destId="{7EF8B7A7-2D1D-9047-BC58-00222CFD69B4}" srcOrd="4" destOrd="0" presId="urn:microsoft.com/office/officeart/2008/layout/LinedList"/>
    <dgm:cxn modelId="{9A995FD6-A258-7048-9582-A983E59191CD}" type="presParOf" srcId="{A5487A11-8E59-6649-B129-9C34F5C2DD86}" destId="{5BBD02C1-D959-AD47-B5C6-B296641B00A3}" srcOrd="5" destOrd="0" presId="urn:microsoft.com/office/officeart/2008/layout/LinedList"/>
    <dgm:cxn modelId="{DFA61BFD-A7CE-7644-8E5B-AF63A8302144}" type="presParOf" srcId="{5BBD02C1-D959-AD47-B5C6-B296641B00A3}" destId="{F59158C8-7346-994D-8DFD-9F928D1ACC97}" srcOrd="0" destOrd="0" presId="urn:microsoft.com/office/officeart/2008/layout/LinedList"/>
    <dgm:cxn modelId="{0F55383E-ED6B-1242-8C31-0D56D9129EBA}" type="presParOf" srcId="{5BBD02C1-D959-AD47-B5C6-B296641B00A3}" destId="{F73B54E2-4DBE-D147-BE6F-B33737FE2088}" srcOrd="1" destOrd="0" presId="urn:microsoft.com/office/officeart/2008/layout/LinedList"/>
    <dgm:cxn modelId="{5813C1F0-C075-2D4A-B4B5-602FE3DDA9C3}" type="presParOf" srcId="{A5487A11-8E59-6649-B129-9C34F5C2DD86}" destId="{DD8807E6-1845-2443-BFC0-33727D503D18}" srcOrd="6" destOrd="0" presId="urn:microsoft.com/office/officeart/2008/layout/LinedList"/>
    <dgm:cxn modelId="{3877E99A-6A6B-304D-83BA-AAB0E22634C3}" type="presParOf" srcId="{A5487A11-8E59-6649-B129-9C34F5C2DD86}" destId="{2507F8E9-4082-174D-B02C-21924EFDF70C}" srcOrd="7" destOrd="0" presId="urn:microsoft.com/office/officeart/2008/layout/LinedList"/>
    <dgm:cxn modelId="{ED7E3D39-B489-2C45-A99A-D85CDE8E0B68}" type="presParOf" srcId="{2507F8E9-4082-174D-B02C-21924EFDF70C}" destId="{B93A4111-8323-B24E-B334-4A703558F566}" srcOrd="0" destOrd="0" presId="urn:microsoft.com/office/officeart/2008/layout/LinedList"/>
    <dgm:cxn modelId="{DEFB8AD3-5090-3649-8055-932501A3AA0B}" type="presParOf" srcId="{2507F8E9-4082-174D-B02C-21924EFDF70C}" destId="{77B359C5-6BE2-B049-9FFC-0E0B19A3690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1BA705A-77DE-E348-8DEB-EC117D41E5C7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01F99563-EA33-ED4E-8746-41ADD58C50DA}">
      <dgm:prSet/>
      <dgm:spPr/>
      <dgm:t>
        <a:bodyPr/>
        <a:lstStyle/>
        <a:p>
          <a:r>
            <a:rPr lang="en-PK"/>
            <a:t>Male ratio accounted for 77.2%.</a:t>
          </a:r>
        </a:p>
      </dgm:t>
    </dgm:pt>
    <dgm:pt modelId="{8891367F-8AB4-5443-AF86-F08BE9404B6A}" type="parTrans" cxnId="{9DDE50C4-37C4-F745-93A5-BAD83B1C5D70}">
      <dgm:prSet/>
      <dgm:spPr/>
      <dgm:t>
        <a:bodyPr/>
        <a:lstStyle/>
        <a:p>
          <a:endParaRPr lang="en-GB"/>
        </a:p>
      </dgm:t>
    </dgm:pt>
    <dgm:pt modelId="{0FCBF064-5290-5343-ABE2-30D857F79CA4}" type="sibTrans" cxnId="{9DDE50C4-37C4-F745-93A5-BAD83B1C5D70}">
      <dgm:prSet/>
      <dgm:spPr/>
      <dgm:t>
        <a:bodyPr/>
        <a:lstStyle/>
        <a:p>
          <a:endParaRPr lang="en-GB"/>
        </a:p>
      </dgm:t>
    </dgm:pt>
    <dgm:pt modelId="{30772723-1C05-784E-8BC6-6235D570F6A2}">
      <dgm:prSet/>
      <dgm:spPr/>
      <dgm:t>
        <a:bodyPr/>
        <a:lstStyle/>
        <a:p>
          <a:r>
            <a:rPr lang="en-PK"/>
            <a:t>From this sub-set majority of the male’s belonged to the age group of 35 -54 Years</a:t>
          </a:r>
        </a:p>
      </dgm:t>
    </dgm:pt>
    <dgm:pt modelId="{2CCB5340-592B-0F44-86A0-5F49D243F84F}" type="parTrans" cxnId="{C182CD55-AF0C-DA47-962F-E180D38A01C9}">
      <dgm:prSet/>
      <dgm:spPr/>
      <dgm:t>
        <a:bodyPr/>
        <a:lstStyle/>
        <a:p>
          <a:endParaRPr lang="en-GB"/>
        </a:p>
      </dgm:t>
    </dgm:pt>
    <dgm:pt modelId="{764BE20E-E339-2A4F-A0F6-B8069EEA1B78}" type="sibTrans" cxnId="{C182CD55-AF0C-DA47-962F-E180D38A01C9}">
      <dgm:prSet/>
      <dgm:spPr/>
      <dgm:t>
        <a:bodyPr/>
        <a:lstStyle/>
        <a:p>
          <a:endParaRPr lang="en-GB"/>
        </a:p>
      </dgm:t>
    </dgm:pt>
    <dgm:pt modelId="{6E990416-1FF8-0F40-972C-FD2928FD4139}" type="pres">
      <dgm:prSet presAssocID="{F1BA705A-77DE-E348-8DEB-EC117D41E5C7}" presName="Name0" presStyleCnt="0">
        <dgm:presLayoutVars>
          <dgm:dir/>
          <dgm:resizeHandles val="exact"/>
        </dgm:presLayoutVars>
      </dgm:prSet>
      <dgm:spPr/>
    </dgm:pt>
    <dgm:pt modelId="{FC68034A-B7A6-B344-A016-380212B1C4EA}" type="pres">
      <dgm:prSet presAssocID="{01F99563-EA33-ED4E-8746-41ADD58C50DA}" presName="node" presStyleLbl="node1" presStyleIdx="0" presStyleCnt="2">
        <dgm:presLayoutVars>
          <dgm:bulletEnabled val="1"/>
        </dgm:presLayoutVars>
      </dgm:prSet>
      <dgm:spPr/>
    </dgm:pt>
    <dgm:pt modelId="{8986C85B-F357-9F4F-B64C-1BE819D3547E}" type="pres">
      <dgm:prSet presAssocID="{0FCBF064-5290-5343-ABE2-30D857F79CA4}" presName="sibTrans" presStyleLbl="sibTrans2D1" presStyleIdx="0" presStyleCnt="1"/>
      <dgm:spPr/>
    </dgm:pt>
    <dgm:pt modelId="{2E8AD406-55C3-ED4D-BD53-B1F751062393}" type="pres">
      <dgm:prSet presAssocID="{0FCBF064-5290-5343-ABE2-30D857F79CA4}" presName="connectorText" presStyleLbl="sibTrans2D1" presStyleIdx="0" presStyleCnt="1"/>
      <dgm:spPr/>
    </dgm:pt>
    <dgm:pt modelId="{8BC7C8F1-D21A-6D4F-A430-135E349D6517}" type="pres">
      <dgm:prSet presAssocID="{30772723-1C05-784E-8BC6-6235D570F6A2}" presName="node" presStyleLbl="node1" presStyleIdx="1" presStyleCnt="2">
        <dgm:presLayoutVars>
          <dgm:bulletEnabled val="1"/>
        </dgm:presLayoutVars>
      </dgm:prSet>
      <dgm:spPr/>
    </dgm:pt>
  </dgm:ptLst>
  <dgm:cxnLst>
    <dgm:cxn modelId="{D6545343-4B99-2745-9186-C003735DC418}" type="presOf" srcId="{01F99563-EA33-ED4E-8746-41ADD58C50DA}" destId="{FC68034A-B7A6-B344-A016-380212B1C4EA}" srcOrd="0" destOrd="0" presId="urn:microsoft.com/office/officeart/2005/8/layout/process1"/>
    <dgm:cxn modelId="{8143DC51-845E-5046-AC17-696296491E02}" type="presOf" srcId="{0FCBF064-5290-5343-ABE2-30D857F79CA4}" destId="{2E8AD406-55C3-ED4D-BD53-B1F751062393}" srcOrd="1" destOrd="0" presId="urn:microsoft.com/office/officeart/2005/8/layout/process1"/>
    <dgm:cxn modelId="{C182CD55-AF0C-DA47-962F-E180D38A01C9}" srcId="{F1BA705A-77DE-E348-8DEB-EC117D41E5C7}" destId="{30772723-1C05-784E-8BC6-6235D570F6A2}" srcOrd="1" destOrd="0" parTransId="{2CCB5340-592B-0F44-86A0-5F49D243F84F}" sibTransId="{764BE20E-E339-2A4F-A0F6-B8069EEA1B78}"/>
    <dgm:cxn modelId="{7883FE90-A565-B24F-9A99-97181539D635}" type="presOf" srcId="{F1BA705A-77DE-E348-8DEB-EC117D41E5C7}" destId="{6E990416-1FF8-0F40-972C-FD2928FD4139}" srcOrd="0" destOrd="0" presId="urn:microsoft.com/office/officeart/2005/8/layout/process1"/>
    <dgm:cxn modelId="{C958E9BD-FA7B-A244-B1FD-00D9631D8A1F}" type="presOf" srcId="{0FCBF064-5290-5343-ABE2-30D857F79CA4}" destId="{8986C85B-F357-9F4F-B64C-1BE819D3547E}" srcOrd="0" destOrd="0" presId="urn:microsoft.com/office/officeart/2005/8/layout/process1"/>
    <dgm:cxn modelId="{9DDE50C4-37C4-F745-93A5-BAD83B1C5D70}" srcId="{F1BA705A-77DE-E348-8DEB-EC117D41E5C7}" destId="{01F99563-EA33-ED4E-8746-41ADD58C50DA}" srcOrd="0" destOrd="0" parTransId="{8891367F-8AB4-5443-AF86-F08BE9404B6A}" sibTransId="{0FCBF064-5290-5343-ABE2-30D857F79CA4}"/>
    <dgm:cxn modelId="{D48172C4-BEDA-964D-8B13-6ABD66CC2111}" type="presOf" srcId="{30772723-1C05-784E-8BC6-6235D570F6A2}" destId="{8BC7C8F1-D21A-6D4F-A430-135E349D6517}" srcOrd="0" destOrd="0" presId="urn:microsoft.com/office/officeart/2005/8/layout/process1"/>
    <dgm:cxn modelId="{41FF4282-FFA2-8341-83F9-20DFE3CCFB0E}" type="presParOf" srcId="{6E990416-1FF8-0F40-972C-FD2928FD4139}" destId="{FC68034A-B7A6-B344-A016-380212B1C4EA}" srcOrd="0" destOrd="0" presId="urn:microsoft.com/office/officeart/2005/8/layout/process1"/>
    <dgm:cxn modelId="{66E88A24-8C2A-2A44-886F-C8EDE5FE0D66}" type="presParOf" srcId="{6E990416-1FF8-0F40-972C-FD2928FD4139}" destId="{8986C85B-F357-9F4F-B64C-1BE819D3547E}" srcOrd="1" destOrd="0" presId="urn:microsoft.com/office/officeart/2005/8/layout/process1"/>
    <dgm:cxn modelId="{62A20782-EAA4-EB4B-A5B4-A88D3660D29E}" type="presParOf" srcId="{8986C85B-F357-9F4F-B64C-1BE819D3547E}" destId="{2E8AD406-55C3-ED4D-BD53-B1F751062393}" srcOrd="0" destOrd="0" presId="urn:microsoft.com/office/officeart/2005/8/layout/process1"/>
    <dgm:cxn modelId="{406C8C50-A8E9-1440-B9A8-DC90346208A2}" type="presParOf" srcId="{6E990416-1FF8-0F40-972C-FD2928FD4139}" destId="{8BC7C8F1-D21A-6D4F-A430-135E349D6517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EA21BC2-FB64-F643-93F5-BCC19085E17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B1F18984-2C59-3E49-9306-A3E7CC4DB9BD}">
      <dgm:prSet/>
      <dgm:spPr/>
      <dgm:t>
        <a:bodyPr/>
        <a:lstStyle/>
        <a:p>
          <a:r>
            <a:rPr lang="en-PK"/>
            <a:t>Female ratio accounted for 22.8 %</a:t>
          </a:r>
        </a:p>
      </dgm:t>
    </dgm:pt>
    <dgm:pt modelId="{C6A2D2F6-8EE5-F84F-933D-BA56CCB838C5}" type="parTrans" cxnId="{FBC3BECD-B133-FD4B-983A-70865BE46395}">
      <dgm:prSet/>
      <dgm:spPr/>
      <dgm:t>
        <a:bodyPr/>
        <a:lstStyle/>
        <a:p>
          <a:endParaRPr lang="en-GB"/>
        </a:p>
      </dgm:t>
    </dgm:pt>
    <dgm:pt modelId="{99DD6FF6-B521-EE46-A75D-79B139C39AE1}" type="sibTrans" cxnId="{FBC3BECD-B133-FD4B-983A-70865BE46395}">
      <dgm:prSet/>
      <dgm:spPr/>
      <dgm:t>
        <a:bodyPr/>
        <a:lstStyle/>
        <a:p>
          <a:endParaRPr lang="en-GB"/>
        </a:p>
      </dgm:t>
    </dgm:pt>
    <dgm:pt modelId="{6D520B15-9DC3-ED44-B8A7-22E79A2D3534}">
      <dgm:prSet/>
      <dgm:spPr/>
      <dgm:t>
        <a:bodyPr/>
        <a:lstStyle/>
        <a:p>
          <a:r>
            <a:rPr lang="en-PK" dirty="0"/>
            <a:t>With majority age group lying in the bracket of 35-54 Years.</a:t>
          </a:r>
        </a:p>
      </dgm:t>
    </dgm:pt>
    <dgm:pt modelId="{D2991ACC-5D0E-3B4C-93DA-D55BE6524C42}" type="parTrans" cxnId="{2ECAEF18-8103-2247-9513-A57B9F09D505}">
      <dgm:prSet/>
      <dgm:spPr/>
      <dgm:t>
        <a:bodyPr/>
        <a:lstStyle/>
        <a:p>
          <a:endParaRPr lang="en-GB"/>
        </a:p>
      </dgm:t>
    </dgm:pt>
    <dgm:pt modelId="{26D11EB4-0A2C-5E4E-BE02-E99977B7F079}" type="sibTrans" cxnId="{2ECAEF18-8103-2247-9513-A57B9F09D505}">
      <dgm:prSet/>
      <dgm:spPr/>
      <dgm:t>
        <a:bodyPr/>
        <a:lstStyle/>
        <a:p>
          <a:endParaRPr lang="en-GB"/>
        </a:p>
      </dgm:t>
    </dgm:pt>
    <dgm:pt modelId="{8B0E2660-13B4-5F45-BFE8-5D1C281FF1E7}" type="pres">
      <dgm:prSet presAssocID="{1EA21BC2-FB64-F643-93F5-BCC19085E170}" presName="Name0" presStyleCnt="0">
        <dgm:presLayoutVars>
          <dgm:dir/>
          <dgm:resizeHandles val="exact"/>
        </dgm:presLayoutVars>
      </dgm:prSet>
      <dgm:spPr/>
    </dgm:pt>
    <dgm:pt modelId="{749F325F-D575-4542-B62E-06C21E1C5A37}" type="pres">
      <dgm:prSet presAssocID="{B1F18984-2C59-3E49-9306-A3E7CC4DB9BD}" presName="node" presStyleLbl="node1" presStyleIdx="0" presStyleCnt="2">
        <dgm:presLayoutVars>
          <dgm:bulletEnabled val="1"/>
        </dgm:presLayoutVars>
      </dgm:prSet>
      <dgm:spPr/>
    </dgm:pt>
    <dgm:pt modelId="{0B4DCE8A-5401-3E4E-8FCC-1CEE928C54C4}" type="pres">
      <dgm:prSet presAssocID="{99DD6FF6-B521-EE46-A75D-79B139C39AE1}" presName="sibTrans" presStyleLbl="sibTrans2D1" presStyleIdx="0" presStyleCnt="1"/>
      <dgm:spPr/>
    </dgm:pt>
    <dgm:pt modelId="{E96EAC09-3555-3F47-ABAA-BBDCA796F8DA}" type="pres">
      <dgm:prSet presAssocID="{99DD6FF6-B521-EE46-A75D-79B139C39AE1}" presName="connectorText" presStyleLbl="sibTrans2D1" presStyleIdx="0" presStyleCnt="1"/>
      <dgm:spPr/>
    </dgm:pt>
    <dgm:pt modelId="{53535BD1-9114-0343-BD4C-1EC3BCDDD4B1}" type="pres">
      <dgm:prSet presAssocID="{6D520B15-9DC3-ED44-B8A7-22E79A2D3534}" presName="node" presStyleLbl="node1" presStyleIdx="1" presStyleCnt="2">
        <dgm:presLayoutVars>
          <dgm:bulletEnabled val="1"/>
        </dgm:presLayoutVars>
      </dgm:prSet>
      <dgm:spPr/>
    </dgm:pt>
  </dgm:ptLst>
  <dgm:cxnLst>
    <dgm:cxn modelId="{8215AD0A-355F-E449-A377-926A426C0884}" type="presOf" srcId="{99DD6FF6-B521-EE46-A75D-79B139C39AE1}" destId="{0B4DCE8A-5401-3E4E-8FCC-1CEE928C54C4}" srcOrd="0" destOrd="0" presId="urn:microsoft.com/office/officeart/2005/8/layout/process1"/>
    <dgm:cxn modelId="{2ECAEF18-8103-2247-9513-A57B9F09D505}" srcId="{1EA21BC2-FB64-F643-93F5-BCC19085E170}" destId="{6D520B15-9DC3-ED44-B8A7-22E79A2D3534}" srcOrd="1" destOrd="0" parTransId="{D2991ACC-5D0E-3B4C-93DA-D55BE6524C42}" sibTransId="{26D11EB4-0A2C-5E4E-BE02-E99977B7F079}"/>
    <dgm:cxn modelId="{6EAF7C2E-670C-9C4A-8703-E35E6D7AD9D3}" type="presOf" srcId="{99DD6FF6-B521-EE46-A75D-79B139C39AE1}" destId="{E96EAC09-3555-3F47-ABAA-BBDCA796F8DA}" srcOrd="1" destOrd="0" presId="urn:microsoft.com/office/officeart/2005/8/layout/process1"/>
    <dgm:cxn modelId="{6403697D-52A0-F447-88C9-7E9E188E6C43}" type="presOf" srcId="{6D520B15-9DC3-ED44-B8A7-22E79A2D3534}" destId="{53535BD1-9114-0343-BD4C-1EC3BCDDD4B1}" srcOrd="0" destOrd="0" presId="urn:microsoft.com/office/officeart/2005/8/layout/process1"/>
    <dgm:cxn modelId="{7BB6F384-26E4-E544-AC26-702C39CCC277}" type="presOf" srcId="{1EA21BC2-FB64-F643-93F5-BCC19085E170}" destId="{8B0E2660-13B4-5F45-BFE8-5D1C281FF1E7}" srcOrd="0" destOrd="0" presId="urn:microsoft.com/office/officeart/2005/8/layout/process1"/>
    <dgm:cxn modelId="{FBC3BECD-B133-FD4B-983A-70865BE46395}" srcId="{1EA21BC2-FB64-F643-93F5-BCC19085E170}" destId="{B1F18984-2C59-3E49-9306-A3E7CC4DB9BD}" srcOrd="0" destOrd="0" parTransId="{C6A2D2F6-8EE5-F84F-933D-BA56CCB838C5}" sibTransId="{99DD6FF6-B521-EE46-A75D-79B139C39AE1}"/>
    <dgm:cxn modelId="{2D4A8AFA-8B8A-0C4A-8CFD-9AD7DB114CD8}" type="presOf" srcId="{B1F18984-2C59-3E49-9306-A3E7CC4DB9BD}" destId="{749F325F-D575-4542-B62E-06C21E1C5A37}" srcOrd="0" destOrd="0" presId="urn:microsoft.com/office/officeart/2005/8/layout/process1"/>
    <dgm:cxn modelId="{4E7B2E18-3DD6-344B-91EC-DEE5E9A2BA2B}" type="presParOf" srcId="{8B0E2660-13B4-5F45-BFE8-5D1C281FF1E7}" destId="{749F325F-D575-4542-B62E-06C21E1C5A37}" srcOrd="0" destOrd="0" presId="urn:microsoft.com/office/officeart/2005/8/layout/process1"/>
    <dgm:cxn modelId="{EB7DFFE7-009C-4748-B28F-6FC21E032BA6}" type="presParOf" srcId="{8B0E2660-13B4-5F45-BFE8-5D1C281FF1E7}" destId="{0B4DCE8A-5401-3E4E-8FCC-1CEE928C54C4}" srcOrd="1" destOrd="0" presId="urn:microsoft.com/office/officeart/2005/8/layout/process1"/>
    <dgm:cxn modelId="{983666BF-8F0F-A247-A1DC-62E5E5173142}" type="presParOf" srcId="{0B4DCE8A-5401-3E4E-8FCC-1CEE928C54C4}" destId="{E96EAC09-3555-3F47-ABAA-BBDCA796F8DA}" srcOrd="0" destOrd="0" presId="urn:microsoft.com/office/officeart/2005/8/layout/process1"/>
    <dgm:cxn modelId="{9BCFE56A-AEBA-294F-95A2-D6FB9AFA1556}" type="presParOf" srcId="{8B0E2660-13B4-5F45-BFE8-5D1C281FF1E7}" destId="{53535BD1-9114-0343-BD4C-1EC3BCDDD4B1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B0E03A-8C53-824F-AF5D-5D1EA9F72522}">
      <dsp:nvSpPr>
        <dsp:cNvPr id="0" name=""/>
        <dsp:cNvSpPr/>
      </dsp:nvSpPr>
      <dsp:spPr>
        <a:xfrm>
          <a:off x="5057" y="0"/>
          <a:ext cx="2382514" cy="2308820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E6E71C-BF11-3F42-B5A8-A8134F05525B}">
      <dsp:nvSpPr>
        <dsp:cNvPr id="0" name=""/>
        <dsp:cNvSpPr/>
      </dsp:nvSpPr>
      <dsp:spPr>
        <a:xfrm>
          <a:off x="392908" y="1385292"/>
          <a:ext cx="2382514" cy="23088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Relation of economic indicators with Suicide rates ?</a:t>
          </a:r>
        </a:p>
      </dsp:txBody>
      <dsp:txXfrm>
        <a:off x="460531" y="1452915"/>
        <a:ext cx="2247268" cy="2173574"/>
      </dsp:txXfrm>
    </dsp:sp>
    <dsp:sp modelId="{DB76A2D0-56AF-6A4D-9B68-C450A6573653}">
      <dsp:nvSpPr>
        <dsp:cNvPr id="0" name=""/>
        <dsp:cNvSpPr/>
      </dsp:nvSpPr>
      <dsp:spPr>
        <a:xfrm>
          <a:off x="2846496" y="868167"/>
          <a:ext cx="458924" cy="5724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2846496" y="982664"/>
        <a:ext cx="321247" cy="343490"/>
      </dsp:txXfrm>
    </dsp:sp>
    <dsp:sp modelId="{4E85D588-6D35-CA4A-8AAC-CCA653635CBB}">
      <dsp:nvSpPr>
        <dsp:cNvPr id="0" name=""/>
        <dsp:cNvSpPr/>
      </dsp:nvSpPr>
      <dsp:spPr>
        <a:xfrm>
          <a:off x="3698785" y="0"/>
          <a:ext cx="2382514" cy="2308819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F10905-771F-234B-8124-2E5C83515BE7}">
      <dsp:nvSpPr>
        <dsp:cNvPr id="0" name=""/>
        <dsp:cNvSpPr/>
      </dsp:nvSpPr>
      <dsp:spPr>
        <a:xfrm>
          <a:off x="4000151" y="1360587"/>
          <a:ext cx="2382514" cy="23088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Distribution between Demographics &amp; Suicide </a:t>
          </a:r>
        </a:p>
      </dsp:txBody>
      <dsp:txXfrm>
        <a:off x="4067774" y="1428210"/>
        <a:ext cx="2247268" cy="2173573"/>
      </dsp:txXfrm>
    </dsp:sp>
    <dsp:sp modelId="{13E555DE-BBF3-3D4A-9C5A-BFA9FD6A4C47}">
      <dsp:nvSpPr>
        <dsp:cNvPr id="0" name=""/>
        <dsp:cNvSpPr/>
      </dsp:nvSpPr>
      <dsp:spPr>
        <a:xfrm>
          <a:off x="6540225" y="868167"/>
          <a:ext cx="458924" cy="5724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900" kern="1200"/>
        </a:p>
      </dsp:txBody>
      <dsp:txXfrm>
        <a:off x="6540225" y="982664"/>
        <a:ext cx="321247" cy="343490"/>
      </dsp:txXfrm>
    </dsp:sp>
    <dsp:sp modelId="{D784B86F-D814-304C-8988-6456CB876F67}">
      <dsp:nvSpPr>
        <dsp:cNvPr id="0" name=""/>
        <dsp:cNvSpPr/>
      </dsp:nvSpPr>
      <dsp:spPr>
        <a:xfrm>
          <a:off x="7392514" y="0"/>
          <a:ext cx="2382514" cy="2308820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16B11D-4727-8146-9949-9D9F6F552A20}">
      <dsp:nvSpPr>
        <dsp:cNvPr id="0" name=""/>
        <dsp:cNvSpPr/>
      </dsp:nvSpPr>
      <dsp:spPr>
        <a:xfrm>
          <a:off x="7780365" y="1385292"/>
          <a:ext cx="2382514" cy="23088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Trend of reported Suicide case </a:t>
          </a:r>
        </a:p>
      </dsp:txBody>
      <dsp:txXfrm>
        <a:off x="7847988" y="1452915"/>
        <a:ext cx="2247268" cy="217357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A08248-31FE-3646-9470-49EEE4D47AB3}">
      <dsp:nvSpPr>
        <dsp:cNvPr id="0" name=""/>
        <dsp:cNvSpPr/>
      </dsp:nvSpPr>
      <dsp:spPr>
        <a:xfrm>
          <a:off x="0" y="0"/>
          <a:ext cx="696772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39C13B-3B78-7541-9853-F0A0BC17D47F}">
      <dsp:nvSpPr>
        <dsp:cNvPr id="0" name=""/>
        <dsp:cNvSpPr/>
      </dsp:nvSpPr>
      <dsp:spPr>
        <a:xfrm>
          <a:off x="0" y="0"/>
          <a:ext cx="6967728" cy="139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32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Unemployment &amp; Suicide Rate (100k)</a:t>
          </a:r>
          <a:endParaRPr lang="en-US" sz="32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Avenir Next LT Pro"/>
            <a:ea typeface="+mn-ea"/>
            <a:cs typeface="+mn-cs"/>
          </a:endParaRPr>
        </a:p>
      </dsp:txBody>
      <dsp:txXfrm>
        <a:off x="0" y="0"/>
        <a:ext cx="6967728" cy="1394460"/>
      </dsp:txXfrm>
    </dsp:sp>
    <dsp:sp modelId="{FF55D1EF-FF99-BA4B-8F9D-079F6764AE17}">
      <dsp:nvSpPr>
        <dsp:cNvPr id="0" name=""/>
        <dsp:cNvSpPr/>
      </dsp:nvSpPr>
      <dsp:spPr>
        <a:xfrm>
          <a:off x="0" y="1394460"/>
          <a:ext cx="696772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539630-922F-2345-813B-FF6405398B8D}">
      <dsp:nvSpPr>
        <dsp:cNvPr id="0" name=""/>
        <dsp:cNvSpPr/>
      </dsp:nvSpPr>
      <dsp:spPr>
        <a:xfrm>
          <a:off x="0" y="1394460"/>
          <a:ext cx="6967728" cy="139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32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Avenir Next LT Pro"/>
              <a:ea typeface="+mn-ea"/>
              <a:cs typeface="+mn-cs"/>
            </a:rPr>
            <a:t>Gender &amp; Age Distribution Sun-Burst Chart</a:t>
          </a:r>
          <a:endParaRPr lang="en-US" sz="32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Avenir Next LT Pro"/>
            <a:ea typeface="+mn-ea"/>
            <a:cs typeface="+mn-cs"/>
          </a:endParaRPr>
        </a:p>
      </dsp:txBody>
      <dsp:txXfrm>
        <a:off x="0" y="1394460"/>
        <a:ext cx="6967728" cy="1394460"/>
      </dsp:txXfrm>
    </dsp:sp>
    <dsp:sp modelId="{7EF8B7A7-2D1D-9047-BC58-00222CFD69B4}">
      <dsp:nvSpPr>
        <dsp:cNvPr id="0" name=""/>
        <dsp:cNvSpPr/>
      </dsp:nvSpPr>
      <dsp:spPr>
        <a:xfrm>
          <a:off x="0" y="2788920"/>
          <a:ext cx="696772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9158C8-7346-994D-8DFD-9F928D1ACC97}">
      <dsp:nvSpPr>
        <dsp:cNvPr id="0" name=""/>
        <dsp:cNvSpPr/>
      </dsp:nvSpPr>
      <dsp:spPr>
        <a:xfrm>
          <a:off x="0" y="2788920"/>
          <a:ext cx="6967728" cy="139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3200" kern="1200" dirty="0"/>
            <a:t>GDP per capita &amp; Suicide Rate (100k)</a:t>
          </a:r>
          <a:endParaRPr lang="en-US" sz="3200" kern="1200" dirty="0"/>
        </a:p>
      </dsp:txBody>
      <dsp:txXfrm>
        <a:off x="0" y="2788920"/>
        <a:ext cx="6967728" cy="1394460"/>
      </dsp:txXfrm>
    </dsp:sp>
    <dsp:sp modelId="{DD8807E6-1845-2443-BFC0-33727D503D18}">
      <dsp:nvSpPr>
        <dsp:cNvPr id="0" name=""/>
        <dsp:cNvSpPr/>
      </dsp:nvSpPr>
      <dsp:spPr>
        <a:xfrm>
          <a:off x="0" y="4183380"/>
          <a:ext cx="696772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3A4111-8323-B24E-B334-4A703558F566}">
      <dsp:nvSpPr>
        <dsp:cNvPr id="0" name=""/>
        <dsp:cNvSpPr/>
      </dsp:nvSpPr>
      <dsp:spPr>
        <a:xfrm>
          <a:off x="0" y="4183380"/>
          <a:ext cx="6967728" cy="1394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3200" kern="1200" dirty="0"/>
            <a:t>Yearly Trend for Suicide from 2010 to 2015</a:t>
          </a:r>
          <a:endParaRPr lang="en-US" sz="3200" kern="1200" dirty="0"/>
        </a:p>
      </dsp:txBody>
      <dsp:txXfrm>
        <a:off x="0" y="4183380"/>
        <a:ext cx="6967728" cy="13944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68034A-B7A6-B344-A016-380212B1C4EA}">
      <dsp:nvSpPr>
        <dsp:cNvPr id="0" name=""/>
        <dsp:cNvSpPr/>
      </dsp:nvSpPr>
      <dsp:spPr>
        <a:xfrm>
          <a:off x="586" y="9026"/>
          <a:ext cx="1251368" cy="17362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400" kern="1200"/>
            <a:t>Male ratio accounted for 77.2%.</a:t>
          </a:r>
        </a:p>
      </dsp:txBody>
      <dsp:txXfrm>
        <a:off x="37237" y="45677"/>
        <a:ext cx="1178066" cy="1662971"/>
      </dsp:txXfrm>
    </dsp:sp>
    <dsp:sp modelId="{8986C85B-F357-9F4F-B64C-1BE819D3547E}">
      <dsp:nvSpPr>
        <dsp:cNvPr id="0" name=""/>
        <dsp:cNvSpPr/>
      </dsp:nvSpPr>
      <dsp:spPr>
        <a:xfrm>
          <a:off x="1377091" y="721993"/>
          <a:ext cx="265290" cy="3103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>
        <a:off x="1377091" y="784061"/>
        <a:ext cx="185703" cy="186203"/>
      </dsp:txXfrm>
    </dsp:sp>
    <dsp:sp modelId="{8BC7C8F1-D21A-6D4F-A430-135E349D6517}">
      <dsp:nvSpPr>
        <dsp:cNvPr id="0" name=""/>
        <dsp:cNvSpPr/>
      </dsp:nvSpPr>
      <dsp:spPr>
        <a:xfrm>
          <a:off x="1752502" y="9026"/>
          <a:ext cx="1251368" cy="17362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400" kern="1200"/>
            <a:t>From this sub-set majority of the male’s belonged to the age group of 35 -54 Years</a:t>
          </a:r>
        </a:p>
      </dsp:txBody>
      <dsp:txXfrm>
        <a:off x="1789153" y="45677"/>
        <a:ext cx="1178066" cy="16629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9F325F-D575-4542-B62E-06C21E1C5A37}">
      <dsp:nvSpPr>
        <dsp:cNvPr id="0" name=""/>
        <dsp:cNvSpPr/>
      </dsp:nvSpPr>
      <dsp:spPr>
        <a:xfrm>
          <a:off x="586" y="0"/>
          <a:ext cx="1251368" cy="1754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600" kern="1200"/>
            <a:t>Female ratio accounted for 22.8 %</a:t>
          </a:r>
        </a:p>
      </dsp:txBody>
      <dsp:txXfrm>
        <a:off x="37237" y="36651"/>
        <a:ext cx="1178066" cy="1681024"/>
      </dsp:txXfrm>
    </dsp:sp>
    <dsp:sp modelId="{0B4DCE8A-5401-3E4E-8FCC-1CEE928C54C4}">
      <dsp:nvSpPr>
        <dsp:cNvPr id="0" name=""/>
        <dsp:cNvSpPr/>
      </dsp:nvSpPr>
      <dsp:spPr>
        <a:xfrm>
          <a:off x="1377091" y="721993"/>
          <a:ext cx="265290" cy="3103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300" kern="1200"/>
        </a:p>
      </dsp:txBody>
      <dsp:txXfrm>
        <a:off x="1377091" y="784061"/>
        <a:ext cx="185703" cy="186203"/>
      </dsp:txXfrm>
    </dsp:sp>
    <dsp:sp modelId="{53535BD1-9114-0343-BD4C-1EC3BCDDD4B1}">
      <dsp:nvSpPr>
        <dsp:cNvPr id="0" name=""/>
        <dsp:cNvSpPr/>
      </dsp:nvSpPr>
      <dsp:spPr>
        <a:xfrm>
          <a:off x="1752502" y="0"/>
          <a:ext cx="1251368" cy="17543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PK" sz="1600" kern="1200" dirty="0"/>
            <a:t>With majority age group lying in the bracket of 35-54 Years.</a:t>
          </a:r>
        </a:p>
      </dsp:txBody>
      <dsp:txXfrm>
        <a:off x="1789153" y="36651"/>
        <a:ext cx="1178066" cy="16810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86FC3B-B7AD-264D-825E-9DD545EFF893}" type="datetimeFigureOut">
              <a:rPr lang="en-PK" smtClean="0"/>
              <a:t>16/11/2021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550983-DE42-D943-ADE6-07149798EECA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596971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11/16/21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457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04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987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542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781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23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68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731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1651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11/16/21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405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726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480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11" r:id="rId6"/>
    <p:sldLayoutId id="2147483706" r:id="rId7"/>
    <p:sldLayoutId id="2147483707" r:id="rId8"/>
    <p:sldLayoutId id="2147483708" r:id="rId9"/>
    <p:sldLayoutId id="2147483710" r:id="rId10"/>
    <p:sldLayoutId id="21474837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2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1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3" descr="Red and blue abstract background">
            <a:extLst>
              <a:ext uri="{FF2B5EF4-FFF2-40B4-BE49-F238E27FC236}">
                <a16:creationId xmlns:a16="http://schemas.microsoft.com/office/drawing/2014/main" id="{12346149-BF53-4CDE-A78E-5B4D5AC389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21" r="7591" b="1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41" name="Rectangle 33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6D0F2E-713D-0F43-A580-29295FE510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PK" sz="4100"/>
              <a:t>Data Engineering_1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3191C5-FEFB-9540-B9B2-443D181FEE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en-PK" sz="2000"/>
              <a:t>Global Sucide </a:t>
            </a:r>
          </a:p>
          <a:p>
            <a:pPr marL="457200" indent="-457200">
              <a:buFont typeface="+mj-lt"/>
              <a:buAutoNum type="arabicPeriod"/>
            </a:pPr>
            <a:endParaRPr lang="en-PK" sz="2000" dirty="0"/>
          </a:p>
          <a:p>
            <a:endParaRPr lang="en-PK" sz="2000" dirty="0"/>
          </a:p>
          <a:p>
            <a:endParaRPr lang="en-PK" sz="2000" dirty="0"/>
          </a:p>
          <a:p>
            <a:endParaRPr lang="en-PK" sz="2000" dirty="0"/>
          </a:p>
        </p:txBody>
      </p:sp>
      <p:sp>
        <p:nvSpPr>
          <p:cNvPr id="42" name="Rectangle 3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3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9382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4">
            <a:extLst>
              <a:ext uri="{FF2B5EF4-FFF2-40B4-BE49-F238E27FC236}">
                <a16:creationId xmlns:a16="http://schemas.microsoft.com/office/drawing/2014/main" id="{5116E49A-CA4D-4983-969D-19FE3C55F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16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03041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6860F4-7FCD-3443-B2AB-A3EE21C3A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8533" y="978619"/>
            <a:ext cx="3404594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DataWareHouse</a:t>
            </a:r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D04799E1-C81C-A542-8D40-FCC09928D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1480" y="918200"/>
            <a:ext cx="6647688" cy="4921015"/>
          </a:xfrm>
          <a:prstGeom prst="rect">
            <a:avLst/>
          </a:prstGeom>
        </p:spPr>
      </p:pic>
      <p:sp>
        <p:nvSpPr>
          <p:cNvPr id="27" name="Rectangle 18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9033" y="118153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0">
            <a:extLst>
              <a:ext uri="{FF2B5EF4-FFF2-40B4-BE49-F238E27FC236}">
                <a16:creationId xmlns:a16="http://schemas.microsoft.com/office/drawing/2014/main" id="{281E2DF8-F6D8-4E5C-B76E-E082FD8C1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5691" y="2095174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37A65D-A85A-0143-A6F9-674A74908A0C}"/>
              </a:ext>
            </a:extLst>
          </p:cNvPr>
          <p:cNvSpPr txBox="1"/>
          <p:nvPr/>
        </p:nvSpPr>
        <p:spPr>
          <a:xfrm>
            <a:off x="7938532" y="2252870"/>
            <a:ext cx="3404594" cy="3557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The last step was to make a data warehouse based on our suicide and the world bank dataset.</a:t>
            </a:r>
          </a:p>
          <a:p>
            <a:pPr marL="28575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Based on these </a:t>
            </a:r>
            <a:r>
              <a:rPr lang="en-US" sz="1700" dirty="0" err="1"/>
              <a:t>datawarehouse</a:t>
            </a:r>
            <a:r>
              <a:rPr lang="en-US" sz="1700" dirty="0"/>
              <a:t> we preformed our analysis to understand the correlation between our different variables and suicides rate </a:t>
            </a:r>
          </a:p>
        </p:txBody>
      </p:sp>
    </p:spTree>
    <p:extLst>
      <p:ext uri="{BB962C8B-B14F-4D97-AF65-F5344CB8AC3E}">
        <p14:creationId xmlns:p14="http://schemas.microsoft.com/office/powerpoint/2010/main" val="3977174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B5416EBC-B41E-4F8A-BE9F-07301B682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AFF79527-C7F1-4E06-8126-A8E8C5FEB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AA6F7F-3FF3-0A4D-9360-C9F65FCE2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19072"/>
            <a:ext cx="3103427" cy="3520440"/>
          </a:xfrm>
        </p:spPr>
        <p:txBody>
          <a:bodyPr anchor="t">
            <a:normAutofit/>
          </a:bodyPr>
          <a:lstStyle/>
          <a:p>
            <a:r>
              <a:rPr lang="en-PK" sz="2800" dirty="0"/>
              <a:t>VISUALIZATION ~ Year 2015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5986208-8A53-4E92-9197-6B57BCCB2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0" name="Content Placeholder 2">
            <a:extLst>
              <a:ext uri="{FF2B5EF4-FFF2-40B4-BE49-F238E27FC236}">
                <a16:creationId xmlns:a16="http://schemas.microsoft.com/office/drawing/2014/main" id="{47619344-511F-452E-8EA6-0EE28BE93B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798799"/>
              </p:ext>
            </p:extLst>
          </p:nvPr>
        </p:nvGraphicFramePr>
        <p:xfrm>
          <a:off x="4727448" y="640080"/>
          <a:ext cx="6967728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Financial graph on light leak blurry background">
            <a:extLst>
              <a:ext uri="{FF2B5EF4-FFF2-40B4-BE49-F238E27FC236}">
                <a16:creationId xmlns:a16="http://schemas.microsoft.com/office/drawing/2014/main" id="{7CD7B7FE-BC31-5041-8E61-4B6649E6CF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210" y="2699604"/>
            <a:ext cx="3740740" cy="309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08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7D03296-BABA-47AD-A5D5-ED1567270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66D729-B117-7B4A-B712-78228F8D9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061"/>
            <a:ext cx="10515600" cy="10920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/>
              <a:t>Scatter-Plot </a:t>
            </a: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396083"/>
            <a:ext cx="10515599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41136" y="1859832"/>
            <a:ext cx="109728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4DA13B0C-0C5B-F14E-ACBD-35734A677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2938602"/>
            <a:ext cx="5140661" cy="2801660"/>
          </a:xfrm>
          <a:prstGeom prst="rect">
            <a:avLst/>
          </a:prstGeom>
        </p:spPr>
      </p:pic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B0987FAB-D9F7-2743-90C7-167CBEBEB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142" y="2938604"/>
            <a:ext cx="5140656" cy="280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820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DDA4C-2F10-7149-A0B1-11806CD2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Sun-Burst Chart</a:t>
            </a:r>
          </a:p>
        </p:txBody>
      </p:sp>
      <p:pic>
        <p:nvPicPr>
          <p:cNvPr id="5" name="Content Placeholder 4" descr="Chart, sunburst chart&#10;&#10;Description automatically generated">
            <a:extLst>
              <a:ext uri="{FF2B5EF4-FFF2-40B4-BE49-F238E27FC236}">
                <a16:creationId xmlns:a16="http://schemas.microsoft.com/office/drawing/2014/main" id="{A91F3067-5349-564E-84F2-455AD7C354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740"/>
          <a:stretch/>
        </p:blipFill>
        <p:spPr>
          <a:xfrm>
            <a:off x="3690256" y="2106385"/>
            <a:ext cx="8106059" cy="4020798"/>
          </a:xfr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A8794C6-6560-854A-AA24-8D9673FB7AD1}"/>
              </a:ext>
            </a:extLst>
          </p:cNvPr>
          <p:cNvGraphicFramePr/>
          <p:nvPr/>
        </p:nvGraphicFramePr>
        <p:xfrm>
          <a:off x="881742" y="2286000"/>
          <a:ext cx="3004457" cy="1754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294DC84-C001-F549-96C8-B54E066C18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3466109"/>
              </p:ext>
            </p:extLst>
          </p:nvPr>
        </p:nvGraphicFramePr>
        <p:xfrm>
          <a:off x="881741" y="4372857"/>
          <a:ext cx="3004457" cy="1754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833483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85FA6E-0510-1B42-BDDD-CB20A71A2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/>
              <a:t>Bar Representation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Chart, bar chart, histogram&#10;&#10;Description automatically generated">
            <a:extLst>
              <a:ext uri="{FF2B5EF4-FFF2-40B4-BE49-F238E27FC236}">
                <a16:creationId xmlns:a16="http://schemas.microsoft.com/office/drawing/2014/main" id="{A2616BEE-2C9E-6F47-9DF9-4812EDBC2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4608" y="1487739"/>
            <a:ext cx="6846363" cy="373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03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29843E-6D1A-4545-9903-5734BE67E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PK" sz="3400"/>
              <a:t>Conclusion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50EAB-B281-4841-BF8A-B10D27689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PK" sz="1400"/>
              <a:t>According to our analysis we concluded that male suicide rate were higher as compare to female. Morevover, based on our result we witness that major occur</a:t>
            </a:r>
            <a:r>
              <a:rPr lang="en-GB" sz="1400"/>
              <a:t>r</a:t>
            </a:r>
            <a:r>
              <a:rPr lang="en-PK" sz="1400"/>
              <a:t>ence of suicide belonged to generation X (35-54 years).</a:t>
            </a:r>
          </a:p>
          <a:p>
            <a:pPr>
              <a:lnSpc>
                <a:spcPct val="100000"/>
              </a:lnSpc>
            </a:pPr>
            <a:r>
              <a:rPr lang="en-PK" sz="1400"/>
              <a:t>In our comparison with economic indicators and suicide rate the graph illustrated that countries with higher employment rate had more reported suicide cases.</a:t>
            </a:r>
          </a:p>
          <a:p>
            <a:pPr>
              <a:lnSpc>
                <a:spcPct val="100000"/>
              </a:lnSpc>
            </a:pPr>
            <a:r>
              <a:rPr lang="en-PK" sz="1400"/>
              <a:t>Whereas in our analysis with GDP per capita we found that countries with lower GDPPC had higher number of suicides. Depicting negative correlation between # of sucide and their standard of living.</a:t>
            </a:r>
          </a:p>
          <a:p>
            <a:pPr>
              <a:lnSpc>
                <a:spcPct val="100000"/>
              </a:lnSpc>
            </a:pPr>
            <a:endParaRPr lang="en-PK" sz="1400"/>
          </a:p>
          <a:p>
            <a:pPr>
              <a:lnSpc>
                <a:spcPct val="100000"/>
              </a:lnSpc>
            </a:pPr>
            <a:endParaRPr lang="en-PK" sz="1400"/>
          </a:p>
          <a:p>
            <a:pPr>
              <a:lnSpc>
                <a:spcPct val="100000"/>
              </a:lnSpc>
            </a:pPr>
            <a:endParaRPr lang="en-PK" sz="1400"/>
          </a:p>
          <a:p>
            <a:pPr>
              <a:lnSpc>
                <a:spcPct val="100000"/>
              </a:lnSpc>
            </a:pPr>
            <a:endParaRPr lang="en-PK" sz="1400"/>
          </a:p>
        </p:txBody>
      </p:sp>
      <p:pic>
        <p:nvPicPr>
          <p:cNvPr id="5" name="Picture 4" descr="Books on a shelf">
            <a:extLst>
              <a:ext uri="{FF2B5EF4-FFF2-40B4-BE49-F238E27FC236}">
                <a16:creationId xmlns:a16="http://schemas.microsoft.com/office/drawing/2014/main" id="{6455A474-4533-FE4E-87F1-3C193EB51A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98" r="14498" b="-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1946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3E63D1BD-367D-4CDD-81B0-DB2BCC262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71E7E611-AFAC-49AF-9D37-84DC65D4AD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77" r="2" b="2"/>
          <a:stretch/>
        </p:blipFill>
        <p:spPr>
          <a:xfrm>
            <a:off x="-1" y="10"/>
            <a:ext cx="6096001" cy="6857990"/>
          </a:xfrm>
          <a:prstGeom prst="rect">
            <a:avLst/>
          </a:prstGeom>
        </p:spPr>
      </p:pic>
      <p:pic>
        <p:nvPicPr>
          <p:cNvPr id="6" name="Picture 5" descr="A person with his hand on his chin&#10;&#10;Description automatically generated with medium confidence">
            <a:extLst>
              <a:ext uri="{FF2B5EF4-FFF2-40B4-BE49-F238E27FC236}">
                <a16:creationId xmlns:a16="http://schemas.microsoft.com/office/drawing/2014/main" id="{8517286C-FC0E-3540-ABD8-5ADDD33D30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17" r="6071"/>
          <a:stretch/>
        </p:blipFill>
        <p:spPr>
          <a:xfrm>
            <a:off x="6097523" y="10"/>
            <a:ext cx="6094477" cy="685799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4716089"/>
            <a:ext cx="11084703" cy="1573149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chemeClr val="tx2">
                <a:lumMod val="10000"/>
                <a:lumOff val="9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2767F3-E980-5F41-9B5C-23446D973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9" y="4816862"/>
            <a:ext cx="5000903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QUESTION ?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5175711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5661" y="5483123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3503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AF41F3-08BA-A349-82DB-B42386B1D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/>
              <a:t>GLOBAL SUICIDE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Content Placeholder 53">
            <a:extLst>
              <a:ext uri="{FF2B5EF4-FFF2-40B4-BE49-F238E27FC236}">
                <a16:creationId xmlns:a16="http://schemas.microsoft.com/office/drawing/2014/main" id="{62E5FD41-462D-4C00-93E7-0C0AD87E3A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5993892" cy="356025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700" b="1" dirty="0"/>
              <a:t>Kaggle Dataset </a:t>
            </a:r>
          </a:p>
          <a:p>
            <a:pPr>
              <a:lnSpc>
                <a:spcPct val="100000"/>
              </a:lnSpc>
            </a:pPr>
            <a:r>
              <a:rPr lang="en-US" sz="1700" dirty="0"/>
              <a:t>Time Frame : 1985 to 2016 </a:t>
            </a:r>
          </a:p>
          <a:p>
            <a:pPr>
              <a:lnSpc>
                <a:spcPct val="100000"/>
              </a:lnSpc>
            </a:pPr>
            <a:r>
              <a:rPr lang="en-US" sz="1700" dirty="0"/>
              <a:t>Total Number Of Records : 27000 +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700" b="1" dirty="0"/>
              <a:t>Variable used for analysis : </a:t>
            </a:r>
          </a:p>
          <a:p>
            <a:pPr>
              <a:lnSpc>
                <a:spcPct val="100000"/>
              </a:lnSpc>
            </a:pPr>
            <a:r>
              <a:rPr lang="en-US" sz="1700" dirty="0"/>
              <a:t>Country , Year , Sex , Age , Suicides , Population , Suicide per 100, Country year , HDI ,  GDP per Capita ,Generation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700" b="1" dirty="0"/>
              <a:t>Dropped variable if any : </a:t>
            </a:r>
          </a:p>
          <a:p>
            <a:pPr>
              <a:lnSpc>
                <a:spcPct val="100000"/>
              </a:lnSpc>
            </a:pPr>
            <a:r>
              <a:rPr lang="en-US" sz="1700" dirty="0"/>
              <a:t>All the variables were taken into consideration although we restricted our analysis for the year </a:t>
            </a:r>
            <a:r>
              <a:rPr lang="en-US" sz="1700" b="1" dirty="0"/>
              <a:t>2015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700" dirty="0"/>
          </a:p>
          <a:p>
            <a:pPr marL="0" indent="0">
              <a:lnSpc>
                <a:spcPct val="100000"/>
              </a:lnSpc>
              <a:buNone/>
            </a:pPr>
            <a:endParaRPr lang="en-US" sz="1700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F2E3BE85-0628-EA45-9140-180505299C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5" r="-3" b="-3"/>
          <a:stretch/>
        </p:blipFill>
        <p:spPr>
          <a:xfrm>
            <a:off x="7923513" y="630936"/>
            <a:ext cx="3610258" cy="549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10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1F43B-490B-BD4C-860C-297FD90E7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K" dirty="0"/>
              <a:t>ANALYTICAL QUESTION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6335FE4-540D-BA46-8C45-417857D7E0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97451531"/>
              </p:ext>
            </p:extLst>
          </p:nvPr>
        </p:nvGraphicFramePr>
        <p:xfrm>
          <a:off x="1116013" y="2478088"/>
          <a:ext cx="10167937" cy="3694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968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8B0E03A-8C53-824F-AF5D-5D1EA9F725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98B0E03A-8C53-824F-AF5D-5D1EA9F725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98B0E03A-8C53-824F-AF5D-5D1EA9F725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0E6E71C-BF11-3F42-B5A8-A8134F0552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graphicEl>
                                              <a:dgm id="{00E6E71C-BF11-3F42-B5A8-A8134F0552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00E6E71C-BF11-3F42-B5A8-A8134F0552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B76A2D0-56AF-6A4D-9B68-C450A65736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graphicEl>
                                              <a:dgm id="{DB76A2D0-56AF-6A4D-9B68-C450A65736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graphicEl>
                                              <a:dgm id="{DB76A2D0-56AF-6A4D-9B68-C450A65736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E85D588-6D35-CA4A-8AAC-CCA653635C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graphicEl>
                                              <a:dgm id="{4E85D588-6D35-CA4A-8AAC-CCA653635C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graphicEl>
                                              <a:dgm id="{4E85D588-6D35-CA4A-8AAC-CCA653635C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3F10905-771F-234B-8124-2E5C83515B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graphicEl>
                                              <a:dgm id="{93F10905-771F-234B-8124-2E5C83515B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>
                                            <p:graphicEl>
                                              <a:dgm id="{93F10905-771F-234B-8124-2E5C83515B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3E555DE-BBF3-3D4A-9C5A-BFA9FD6A4C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graphicEl>
                                              <a:dgm id="{13E555DE-BBF3-3D4A-9C5A-BFA9FD6A4C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graphicEl>
                                              <a:dgm id="{13E555DE-BBF3-3D4A-9C5A-BFA9FD6A4C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784B86F-D814-304C-8988-6456CB876F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graphicEl>
                                              <a:dgm id="{D784B86F-D814-304C-8988-6456CB876F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graphicEl>
                                              <a:dgm id="{D784B86F-D814-304C-8988-6456CB876F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316B11D-4727-8146-9949-9D9F6F552A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>
                                            <p:graphicEl>
                                              <a:dgm id="{D316B11D-4727-8146-9949-9D9F6F552A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>
                                            <p:graphicEl>
                                              <a:dgm id="{D316B11D-4727-8146-9949-9D9F6F552A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C886788-700E-4D20-9F80-E0E96837A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1850674C-4E08-4C62-A3E2-6337FE4F7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BCE4FF05-2B0C-4C97-A9B4-E163085A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7DBC08-A298-3443-9203-F8EB23222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" y="1124712"/>
            <a:ext cx="402336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/>
              <a:t>DATA WAREHOUSING AND ETL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9C2A7A-A6B6-4A56-B11C-8E967D88A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822B48BB-B4B8-9447-9E97-8990244D5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903" y="742842"/>
            <a:ext cx="5989326" cy="270774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DBD7205-E536-4134-8768-AC3E1A3C5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11550088-8D59-A242-A101-5C751FF4BE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14530" y="3827750"/>
            <a:ext cx="2340864" cy="2340864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EBD31656-C490-1645-905F-C2BEA9AC3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5013" y="4042850"/>
            <a:ext cx="2871216" cy="191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37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0A3C1AB-1153-42D2-8378-34B849C1C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463850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0C5B2D-C731-C349-8679-8B0D06FEA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472717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DIMENSION TABLE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562823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4EDA400-9764-2F45-8694-516896738A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254"/>
          <a:stretch/>
        </p:blipFill>
        <p:spPr>
          <a:xfrm>
            <a:off x="1669433" y="299258"/>
            <a:ext cx="8853135" cy="409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30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1A4588A-55D5-49B8-BE41-54ACDCFF2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2D96E788-DD84-AF4C-9FDA-34F18813F4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09" b="795"/>
          <a:stretch/>
        </p:blipFill>
        <p:spPr>
          <a:xfrm>
            <a:off x="20" y="10"/>
            <a:ext cx="12191980" cy="4465973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97E7EA2-EDCD-47E9-81BC-415C606D1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19552"/>
            <a:ext cx="9382538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7AE23F-A799-AD44-ACF4-B681394A4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4203278"/>
            <a:ext cx="8557193" cy="536063"/>
          </a:xfrm>
        </p:spPr>
        <p:txBody>
          <a:bodyPr>
            <a:normAutofit/>
          </a:bodyPr>
          <a:lstStyle/>
          <a:p>
            <a:r>
              <a:rPr lang="en-PK" sz="2800" dirty="0">
                <a:solidFill>
                  <a:schemeClr val="bg1"/>
                </a:solidFill>
              </a:rPr>
              <a:t>Loading data through  API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6C721AFE-6771-48B8-BFD9-FD2A988676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928" y="4956314"/>
            <a:ext cx="11058144" cy="1306417"/>
          </a:xfrm>
        </p:spPr>
        <p:txBody>
          <a:bodyPr>
            <a:normAutofit lnSpcReduction="10000"/>
          </a:bodyPr>
          <a:lstStyle/>
          <a:p>
            <a:r>
              <a:rPr lang="en-US" sz="1700" b="1" dirty="0"/>
              <a:t>After the calling the API, we process the data through two nodes to clean the data and get rid of unnecessary header and page numbers</a:t>
            </a:r>
          </a:p>
          <a:p>
            <a:r>
              <a:rPr lang="en-US" sz="1700" b="1" dirty="0"/>
              <a:t>The ungroup node was later used to convert the data into table format . However, the table needed further cleaning before we could run our analysis on it.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9504C9-32D7-C84F-B89A-32F287865B9B}"/>
              </a:ext>
            </a:extLst>
          </p:cNvPr>
          <p:cNvSpPr txBox="1"/>
          <p:nvPr/>
        </p:nvSpPr>
        <p:spPr>
          <a:xfrm>
            <a:off x="801624" y="6044361"/>
            <a:ext cx="1058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K" dirty="0"/>
              <a:t>                                                                       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4088995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2B66A6-BA28-7241-807A-BF95625F3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/>
              <a:t>Cleaning the API Data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6F359D-8026-FD49-B5E6-6038403E1615}"/>
              </a:ext>
            </a:extLst>
          </p:cNvPr>
          <p:cNvSpPr txBox="1"/>
          <p:nvPr/>
        </p:nvSpPr>
        <p:spPr>
          <a:xfrm>
            <a:off x="841248" y="2252870"/>
            <a:ext cx="3412219" cy="3560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The three main variable that we called using API were :</a:t>
            </a:r>
          </a:p>
          <a:p>
            <a:pPr marL="28575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GDP per capita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Unemployment 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/>
              <a:t>Literacy rate 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The use nominal value filter along with rule engine was done precisely to extract value of each observation and convert it into a variable.</a:t>
            </a:r>
          </a:p>
          <a:p>
            <a:pPr marL="342900"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0286B061-CE8B-0D40-AC44-44A9B030ED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0640" y="1173632"/>
            <a:ext cx="6656832" cy="4410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159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56B977E0-6615-435A-8F80-0BCAD7535E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AD5B0B-E510-5746-9DEC-098002CF8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Loading &amp; Merging  Database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333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5116E49A-CA4D-4983-969D-19FE3C55F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03041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E69367-0857-BA4D-BE43-AC6390E7727F}"/>
              </a:ext>
            </a:extLst>
          </p:cNvPr>
          <p:cNvSpPr txBox="1"/>
          <p:nvPr/>
        </p:nvSpPr>
        <p:spPr>
          <a:xfrm>
            <a:off x="7938533" y="978619"/>
            <a:ext cx="3404594" cy="1106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>
                <a:latin typeface="+mj-lt"/>
                <a:ea typeface="+mj-ea"/>
                <a:cs typeface="+mj-cs"/>
              </a:rPr>
              <a:t>Loaded Data from MySQL</a:t>
            </a:r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053511AC-1D03-CE4C-8271-26D272A0F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1204320"/>
            <a:ext cx="6647688" cy="4348775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9033" y="1181536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81E2DF8-F6D8-4E5C-B76E-E082FD8C1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65691" y="2095174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984A2DA-7E03-274D-B3B4-6AC9ECB58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8532" y="2252870"/>
            <a:ext cx="3404594" cy="35570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/>
              <a:t>We loaded the data from SQl in Knime workflow using MySQL connector and DB Query Reader. </a:t>
            </a:r>
          </a:p>
          <a:p>
            <a:r>
              <a:rPr lang="en-US" sz="1700"/>
              <a:t>In the next step we merge this database with another table to merge country codes to our data.</a:t>
            </a:r>
          </a:p>
          <a:p>
            <a:pPr marL="0"/>
            <a:endParaRPr lang="en-US" sz="1700"/>
          </a:p>
          <a:p>
            <a:pPr marL="0"/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4196857074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RegularSeedLeftStep">
      <a:dk1>
        <a:srgbClr val="000000"/>
      </a:dk1>
      <a:lt1>
        <a:srgbClr val="FFFFFF"/>
      </a:lt1>
      <a:dk2>
        <a:srgbClr val="25203D"/>
      </a:dk2>
      <a:lt2>
        <a:srgbClr val="E2E5E8"/>
      </a:lt2>
      <a:accent1>
        <a:srgbClr val="E28E25"/>
      </a:accent1>
      <a:accent2>
        <a:srgbClr val="D53217"/>
      </a:accent2>
      <a:accent3>
        <a:srgbClr val="E7295D"/>
      </a:accent3>
      <a:accent4>
        <a:srgbClr val="D5179A"/>
      </a:accent4>
      <a:accent5>
        <a:srgbClr val="D229E7"/>
      </a:accent5>
      <a:accent6>
        <a:srgbClr val="7117D5"/>
      </a:accent6>
      <a:hlink>
        <a:srgbClr val="3F78BF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</TotalTime>
  <Words>472</Words>
  <Application>Microsoft Macintosh PowerPoint</Application>
  <PresentationFormat>Widescreen</PresentationFormat>
  <Paragraphs>56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Avenir Next LT Pro</vt:lpstr>
      <vt:lpstr>Calibri</vt:lpstr>
      <vt:lpstr>AccentBoxVTI</vt:lpstr>
      <vt:lpstr>Data Engineering_1</vt:lpstr>
      <vt:lpstr>GLOBAL SUICIDE</vt:lpstr>
      <vt:lpstr>ANALYTICAL QUESTION </vt:lpstr>
      <vt:lpstr>DATA WAREHOUSING AND ETL </vt:lpstr>
      <vt:lpstr>DIMENSION TABLE</vt:lpstr>
      <vt:lpstr>Loading data through  API</vt:lpstr>
      <vt:lpstr>Cleaning the API Data </vt:lpstr>
      <vt:lpstr>Loading &amp; Merging  Database </vt:lpstr>
      <vt:lpstr>PowerPoint Presentation</vt:lpstr>
      <vt:lpstr>DataWareHouse</vt:lpstr>
      <vt:lpstr>VISUALIZATION ~ Year 2015</vt:lpstr>
      <vt:lpstr>Scatter-Plot </vt:lpstr>
      <vt:lpstr>Sun-Burst Chart</vt:lpstr>
      <vt:lpstr>Bar Representation </vt:lpstr>
      <vt:lpstr>Conclusion </vt:lpstr>
      <vt:lpstr>QUESTION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Engineering_1</dc:title>
  <dc:creator>Khawaja Abbas</dc:creator>
  <cp:lastModifiedBy>Khawaja Abbas</cp:lastModifiedBy>
  <cp:revision>1</cp:revision>
  <dcterms:created xsi:type="dcterms:W3CDTF">2021-11-16T01:47:05Z</dcterms:created>
  <dcterms:modified xsi:type="dcterms:W3CDTF">2021-11-16T16:11:31Z</dcterms:modified>
</cp:coreProperties>
</file>